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308" r:id="rId4"/>
    <p:sldId id="309" r:id="rId5"/>
    <p:sldId id="314" r:id="rId6"/>
    <p:sldId id="315" r:id="rId7"/>
    <p:sldId id="310" r:id="rId8"/>
    <p:sldId id="311" r:id="rId9"/>
    <p:sldId id="316" r:id="rId10"/>
    <p:sldId id="312" r:id="rId11"/>
    <p:sldId id="317" r:id="rId12"/>
    <p:sldId id="313" r:id="rId13"/>
    <p:sldId id="318" r:id="rId14"/>
    <p:sldId id="262" r:id="rId15"/>
    <p:sldId id="263" r:id="rId16"/>
    <p:sldId id="319" r:id="rId17"/>
    <p:sldId id="325" r:id="rId18"/>
    <p:sldId id="264" r:id="rId19"/>
    <p:sldId id="320" r:id="rId20"/>
    <p:sldId id="321" r:id="rId21"/>
    <p:sldId id="322" r:id="rId22"/>
    <p:sldId id="323" r:id="rId23"/>
    <p:sldId id="393" r:id="rId24"/>
    <p:sldId id="324" r:id="rId25"/>
    <p:sldId id="394" r:id="rId26"/>
    <p:sldId id="395" r:id="rId27"/>
    <p:sldId id="326" r:id="rId28"/>
    <p:sldId id="328" r:id="rId29"/>
    <p:sldId id="327" r:id="rId30"/>
    <p:sldId id="330" r:id="rId31"/>
    <p:sldId id="329" r:id="rId32"/>
    <p:sldId id="332" r:id="rId33"/>
    <p:sldId id="331" r:id="rId34"/>
    <p:sldId id="334" r:id="rId35"/>
    <p:sldId id="335" r:id="rId36"/>
    <p:sldId id="337" r:id="rId37"/>
    <p:sldId id="336" r:id="rId38"/>
    <p:sldId id="338" r:id="rId39"/>
    <p:sldId id="340" r:id="rId40"/>
    <p:sldId id="342" r:id="rId41"/>
    <p:sldId id="341" r:id="rId42"/>
    <p:sldId id="396" r:id="rId43"/>
    <p:sldId id="343" r:id="rId44"/>
    <p:sldId id="344" r:id="rId45"/>
    <p:sldId id="397" r:id="rId46"/>
    <p:sldId id="345" r:id="rId47"/>
    <p:sldId id="346" r:id="rId48"/>
    <p:sldId id="347" r:id="rId49"/>
    <p:sldId id="398" r:id="rId50"/>
    <p:sldId id="399" r:id="rId51"/>
    <p:sldId id="348" r:id="rId52"/>
    <p:sldId id="350" r:id="rId53"/>
    <p:sldId id="351" r:id="rId54"/>
    <p:sldId id="352" r:id="rId55"/>
    <p:sldId id="353" r:id="rId56"/>
    <p:sldId id="400" r:id="rId57"/>
    <p:sldId id="401" r:id="rId58"/>
    <p:sldId id="354" r:id="rId59"/>
    <p:sldId id="392" r:id="rId60"/>
    <p:sldId id="355" r:id="rId61"/>
    <p:sldId id="391" r:id="rId62"/>
    <p:sldId id="356" r:id="rId63"/>
    <p:sldId id="404" r:id="rId64"/>
    <p:sldId id="403" r:id="rId65"/>
    <p:sldId id="357" r:id="rId66"/>
    <p:sldId id="407" r:id="rId67"/>
    <p:sldId id="359" r:id="rId68"/>
    <p:sldId id="408" r:id="rId69"/>
    <p:sldId id="409" r:id="rId70"/>
    <p:sldId id="360" r:id="rId71"/>
    <p:sldId id="410" r:id="rId72"/>
    <p:sldId id="361" r:id="rId73"/>
    <p:sldId id="411" r:id="rId74"/>
    <p:sldId id="412" r:id="rId75"/>
    <p:sldId id="362" r:id="rId76"/>
    <p:sldId id="413" r:id="rId77"/>
    <p:sldId id="363" r:id="rId78"/>
    <p:sldId id="414" r:id="rId79"/>
    <p:sldId id="424" r:id="rId80"/>
    <p:sldId id="364" r:id="rId81"/>
    <p:sldId id="365" r:id="rId82"/>
    <p:sldId id="366" r:id="rId83"/>
    <p:sldId id="415" r:id="rId84"/>
    <p:sldId id="367" r:id="rId85"/>
    <p:sldId id="417" r:id="rId86"/>
    <p:sldId id="416" r:id="rId87"/>
    <p:sldId id="368" r:id="rId88"/>
    <p:sldId id="418" r:id="rId89"/>
    <p:sldId id="369" r:id="rId90"/>
    <p:sldId id="419" r:id="rId91"/>
    <p:sldId id="370" r:id="rId92"/>
    <p:sldId id="421" r:id="rId93"/>
    <p:sldId id="420" r:id="rId94"/>
    <p:sldId id="422" r:id="rId95"/>
    <p:sldId id="371" r:id="rId96"/>
    <p:sldId id="423" r:id="rId97"/>
    <p:sldId id="372" r:id="rId98"/>
    <p:sldId id="373" r:id="rId99"/>
    <p:sldId id="425" r:id="rId100"/>
    <p:sldId id="426" r:id="rId101"/>
    <p:sldId id="374" r:id="rId102"/>
    <p:sldId id="375" r:id="rId103"/>
    <p:sldId id="427" r:id="rId104"/>
    <p:sldId id="376" r:id="rId105"/>
    <p:sldId id="428" r:id="rId106"/>
    <p:sldId id="429" r:id="rId107"/>
    <p:sldId id="377" r:id="rId108"/>
    <p:sldId id="379" r:id="rId109"/>
    <p:sldId id="380" r:id="rId110"/>
    <p:sldId id="381" r:id="rId111"/>
    <p:sldId id="382" r:id="rId112"/>
    <p:sldId id="430" r:id="rId113"/>
    <p:sldId id="383" r:id="rId114"/>
    <p:sldId id="384" r:id="rId115"/>
    <p:sldId id="385" r:id="rId116"/>
    <p:sldId id="431" r:id="rId117"/>
    <p:sldId id="386" r:id="rId118"/>
    <p:sldId id="387" r:id="rId119"/>
    <p:sldId id="388" r:id="rId120"/>
    <p:sldId id="389" r:id="rId121"/>
    <p:sldId id="432" r:id="rId122"/>
    <p:sldId id="390" r:id="rId123"/>
    <p:sldId id="349" r:id="rId124"/>
    <p:sldId id="433" r:id="rId1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03" autoAdjust="0"/>
    <p:restoredTop sz="94660"/>
  </p:normalViewPr>
  <p:slideViewPr>
    <p:cSldViewPr>
      <p:cViewPr>
        <p:scale>
          <a:sx n="49" d="100"/>
          <a:sy n="49" d="100"/>
        </p:scale>
        <p:origin x="-168"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28/02/2011</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ages.google.com.co/imgres?imgurl=http://grupos.emagister.com/imagen/iglesia_armenia/t186380-0.jpg&amp;imgrefurl=http://grupos.emagister.com/imagen/iglesia_armenia/1047-186380&amp;usg=__FT80BUcaX4wb0j7owVFKnZ_dJRU=&amp;h=272&amp;w=400&amp;sz=54&amp;hl=es&amp;start=2&amp;sig2=yfwry3T-fpTdLtTXp_T3wQ&amp;um=1&amp;tbnid=PTf-X6mnrn3FsM:&amp;tbnh=84&amp;tbnw=124&amp;prev=/images?q=iglesia+armenia&amp;hl=es&amp;sa=N&amp;um=1&amp;ei=XQBiS4uJHZWa8Aady_WlA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es.wikipedia.org/wiki/Islas_Brit%C3%A1nicas" TargetMode="External"/><Relationship Id="rId2" Type="http://schemas.openxmlformats.org/officeDocument/2006/relationships/hyperlink" Target="http://es.wikipedia.org/wiki/Anglosajones"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es.wikipedia.org/wiki/Lengua_inglesa" TargetMode="External"/><Relationship Id="rId4" Type="http://schemas.openxmlformats.org/officeDocument/2006/relationships/hyperlink" Target="http://es.wikipedia.org/wiki/Siglo_V"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5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5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es.wikipedia.org/wiki/Mani" TargetMode="External"/><Relationship Id="rId2" Type="http://schemas.openxmlformats.org/officeDocument/2006/relationships/hyperlink" Target="http://es.wikipedia.org/wiki/Religi%C3%B3n_universal"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es.wikipedia.org/wiki/Greccio" TargetMode="External"/><Relationship Id="rId2" Type="http://schemas.openxmlformats.org/officeDocument/2006/relationships/hyperlink" Target="http://es.wikipedia.org/wiki/Francisco_de_As%C3%ADs" TargetMode="Externa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hyperlink" Target="http://es.wikipedia.org/wiki/Italia" TargetMode="Externa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www.google.cl/imgres?imgurl=http://sietemaravillasuisek.files.wordpress.com/2010/01/jardines-babilonia.jpg&amp;imgrefurl=http://sietemaravillasuisek.wordpress.com/2010/01/22/bilonia-2/&amp;h=357&amp;w=394&amp;sz=31&amp;tbnid=OQ1khWApW1Jn8M:&amp;tbnh=112&amp;tbnw=124&amp;prev=/images?q=babilonia&amp;zoom=1&amp;q=babilonia&amp;hl=es&amp;usg=__bLtGmT8u_uytAIoYZL55YlkdemM=&amp;sa=X&amp;ei=fs5JTdfnDcaAlAeG1Jn2Dw&amp;ved=0CDkQ9QEwBg" TargetMode="External"/><Relationship Id="rId2" Type="http://schemas.openxmlformats.org/officeDocument/2006/relationships/hyperlink" Target="http://www.google.cl/imgres?imgurl=http://www.oconowocc.com/wp-content/uploads/2010/08/220los20jardines20colgantes20de20babilonia.jpg&amp;imgrefurl=http://www.oconowocc.com/?p=7664&amp;h=336&amp;w=493&amp;sz=59&amp;tbnid=lLvu6nyTal5tnM:&amp;tbnh=89&amp;tbnw=130&amp;prev=/images?q=babilonia&amp;zoom=1&amp;q=babilonia&amp;hl=es&amp;usg=__V7SShyJEkNdKsL953r9Y6jadbXc=&amp;sa=X&amp;ei=fs5JTdfnDcaAlAeG1Jn2Dw&amp;ved=0CDMQ9QEwAw" TargetMode="External"/><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8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7.jpeg"/></Relationships>
</file>

<file path=ppt/slides/_rels/slide9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hyperlink" Target="http://www.google.cl/imgres?imgurl=http://www.ecbloguer.com/lalitografia/wp-content/uploads/2009/03/salomon-y-la-reina-de-saba-1.jpg&amp;imgrefurl=http://www.ecbloguer.com/lalitografia/?p=567&amp;h=392&amp;w=576&amp;sz=52&amp;tbnid=AXuKLNvW1sWHRM:&amp;tbnh=91&amp;tbnw=134&amp;prev=/images?q=la+reina+de+saba&amp;zoom=1&amp;q=la+reina+de+saba&amp;hl=es&amp;usg=__nKLRIiRENzqSjfT4PW3UetUs4iA=&amp;sa=X&amp;ei=x0lNTca-AYL7lweSpvzwDw&amp;ved=0CCcQ9QEwAg" TargetMode="Externa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4" Type="http://schemas.openxmlformats.org/officeDocument/2006/relationships/image" Target="../media/image90.jpeg"/></Relationships>
</file>

<file path=ppt/slides/_rels/slide12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 Id="rId5" Type="http://schemas.openxmlformats.org/officeDocument/2006/relationships/image" Target="../media/image105.jpeg"/><Relationship Id="rId4" Type="http://schemas.openxmlformats.org/officeDocument/2006/relationships/image" Target="../media/image104.jpeg"/></Relationships>
</file>

<file path=ppt/slides/_rels/slide12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285728"/>
            <a:ext cx="6400800" cy="3071834"/>
          </a:xfrm>
          <a:solidFill>
            <a:srgbClr val="92D050"/>
          </a:solidFill>
        </p:spPr>
        <p:txBody>
          <a:bodyPr>
            <a:noAutofit/>
          </a:bodyPr>
          <a:lstStyle/>
          <a:p>
            <a:r>
              <a:rPr lang="es-ES" sz="6600" b="1" dirty="0" smtClean="0">
                <a:solidFill>
                  <a:srgbClr val="FFFF00"/>
                </a:solidFill>
              </a:rPr>
              <a:t>25 de diciembre: </a:t>
            </a:r>
            <a:r>
              <a:rPr lang="es-ES" sz="6600" b="1" dirty="0" smtClean="0">
                <a:solidFill>
                  <a:srgbClr val="002060"/>
                </a:solidFill>
                <a:latin typeface="Agency FB" pitchFamily="34" charset="0"/>
              </a:rPr>
              <a:t>Una fecha compartida</a:t>
            </a:r>
            <a:br>
              <a:rPr lang="es-ES" sz="6600" b="1" dirty="0" smtClean="0">
                <a:solidFill>
                  <a:srgbClr val="002060"/>
                </a:solidFill>
                <a:latin typeface="Agency FB" pitchFamily="34" charset="0"/>
              </a:rPr>
            </a:br>
            <a:endParaRPr lang="es-ES" sz="6600" b="1" dirty="0">
              <a:solidFill>
                <a:srgbClr val="002060"/>
              </a:solidFill>
              <a:latin typeface="Agency FB" pitchFamily="34" charset="0"/>
            </a:endParaRPr>
          </a:p>
        </p:txBody>
      </p:sp>
      <p:pic>
        <p:nvPicPr>
          <p:cNvPr id="6145" name="Picture 1" descr="C:\Users\HUMBERTO\Pictures\JOSÈ, ESPOSO DE MARÌA\D7L1JACAEIBRVSCA2X7ZH2CA6DXX3FCARLT2DGCAFDJDD7CADM4CVKCAJURUR1CAFML3GSCAKRZ0GJCAY9429GCA3ES7ZCCAFWS4KZCAL4PZMOCAEX6N9XCACDZK7ZCAGAH2Q3CA0V9N2RCAI434AV.jpg"/>
          <p:cNvPicPr>
            <a:picLocks noChangeAspect="1" noChangeArrowheads="1"/>
          </p:cNvPicPr>
          <p:nvPr/>
        </p:nvPicPr>
        <p:blipFill>
          <a:blip r:embed="rId2" cstate="print"/>
          <a:srcRect/>
          <a:stretch>
            <a:fillRect/>
          </a:stretch>
        </p:blipFill>
        <p:spPr bwMode="auto">
          <a:xfrm>
            <a:off x="2714612" y="3643314"/>
            <a:ext cx="4071965" cy="271464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solidFill>
        </p:spPr>
        <p:txBody>
          <a:bodyPr>
            <a:normAutofit fontScale="90000"/>
          </a:bodyPr>
          <a:lstStyle/>
          <a:p>
            <a:r>
              <a:rPr lang="es-CO" sz="3600" dirty="0" smtClean="0">
                <a:latin typeface="Algerian" pitchFamily="82" charset="0"/>
              </a:rPr>
              <a:t>Una advertencia para recordar todos los días</a:t>
            </a:r>
            <a:endParaRPr lang="es-CO" sz="3600" dirty="0">
              <a:latin typeface="Algerian" pitchFamily="82" charset="0"/>
            </a:endParaRPr>
          </a:p>
        </p:txBody>
      </p:sp>
      <p:sp>
        <p:nvSpPr>
          <p:cNvPr id="3" name="2 Marcador de contenido"/>
          <p:cNvSpPr>
            <a:spLocks noGrp="1"/>
          </p:cNvSpPr>
          <p:nvPr>
            <p:ph idx="1"/>
          </p:nvPr>
        </p:nvSpPr>
        <p:spPr>
          <a:xfrm>
            <a:off x="457200" y="1600200"/>
            <a:ext cx="5338936" cy="4925144"/>
          </a:xfrm>
        </p:spPr>
        <p:txBody>
          <a:bodyPr>
            <a:normAutofit fontScale="85000" lnSpcReduction="10000"/>
          </a:bodyPr>
          <a:lstStyle/>
          <a:p>
            <a:pPr algn="ctr">
              <a:buNone/>
            </a:pPr>
            <a:r>
              <a:rPr lang="es-CO" dirty="0" smtClean="0"/>
              <a:t>   “No todo el que me dice: “Señor, Señor, entrará en el reino de los cielos, sino el que</a:t>
            </a:r>
            <a:r>
              <a:rPr lang="es-CO" b="1" dirty="0" smtClean="0">
                <a:solidFill>
                  <a:srgbClr val="0070C0"/>
                </a:solidFill>
              </a:rPr>
              <a:t> hace la voluntad de mi Padre que está en los cielos</a:t>
            </a:r>
            <a:r>
              <a:rPr lang="es-CO" dirty="0" smtClean="0"/>
              <a:t>” (Mateo 7:21.</a:t>
            </a:r>
          </a:p>
          <a:p>
            <a:pPr algn="ctr">
              <a:buNone/>
            </a:pPr>
            <a:endParaRPr lang="es-CO" dirty="0" smtClean="0"/>
          </a:p>
          <a:p>
            <a:pPr algn="ctr">
              <a:buNone/>
            </a:pPr>
            <a:r>
              <a:rPr lang="es-CO" dirty="0" smtClean="0"/>
              <a:t>Ciertamente que, para ser salvos de nuestros pecados, la única forma de lograrlo es yendo donde el Señor Jesús porque él “salvará a su pueblo de sus pecados” </a:t>
            </a:r>
            <a:r>
              <a:rPr lang="es-CO" dirty="0" smtClean="0">
                <a:solidFill>
                  <a:srgbClr val="FF0000"/>
                </a:solidFill>
              </a:rPr>
              <a:t>(Mateo 1:21). </a:t>
            </a:r>
            <a:endParaRPr lang="es-CO" dirty="0"/>
          </a:p>
        </p:txBody>
      </p:sp>
      <p:pic>
        <p:nvPicPr>
          <p:cNvPr id="7170" name="Picture 2" descr="http://t0.gstatic.com/images?q=tbn:ANd9GcTRjTOZNXr3fZCZ0H1LSiiiQnc5BxVCMEXhIprG6rf0Vm3J8i7GiA"/>
          <p:cNvPicPr>
            <a:picLocks noChangeAspect="1" noChangeArrowheads="1"/>
          </p:cNvPicPr>
          <p:nvPr/>
        </p:nvPicPr>
        <p:blipFill>
          <a:blip r:embed="rId2" cstate="print"/>
          <a:srcRect/>
          <a:stretch>
            <a:fillRect/>
          </a:stretch>
        </p:blipFill>
        <p:spPr bwMode="auto">
          <a:xfrm>
            <a:off x="6012160" y="1916832"/>
            <a:ext cx="2808312"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diamond(in)">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978896" cy="6120680"/>
          </a:xfrm>
        </p:spPr>
        <p:txBody>
          <a:bodyPr>
            <a:normAutofit lnSpcReduction="10000"/>
          </a:bodyPr>
          <a:lstStyle/>
          <a:p>
            <a:pPr algn="ctr"/>
            <a:r>
              <a:rPr lang="es-CO" dirty="0" smtClean="0"/>
              <a:t>Porque por “gracia” hemos sido “salvados” (Efesios 2:8). </a:t>
            </a:r>
          </a:p>
          <a:p>
            <a:pPr algn="ctr"/>
            <a:r>
              <a:rPr lang="es-CO" dirty="0" smtClean="0"/>
              <a:t>Pero Jesús dice: “En aquél día muchos me dirán: “Señor, Señor, ¿no profetizamos en tu nombre, y en tu nombre hicimos muchos milagros? “Entonces les diré: ¡Nunca os conocí! ¡Apartaos de mí, </a:t>
            </a:r>
            <a:r>
              <a:rPr lang="es-CO" b="1" u="sng" dirty="0" smtClean="0">
                <a:solidFill>
                  <a:srgbClr val="0070C0"/>
                </a:solidFill>
              </a:rPr>
              <a:t>obradores de maldad</a:t>
            </a:r>
            <a:r>
              <a:rPr lang="es-CO" dirty="0" smtClean="0"/>
              <a:t>” (Mateo 7:22-23).</a:t>
            </a:r>
            <a:endParaRPr lang="es-CO" dirty="0"/>
          </a:p>
        </p:txBody>
      </p:sp>
      <p:sp>
        <p:nvSpPr>
          <p:cNvPr id="6146" name="AutoShape 2" descr="data:image/jp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155575" y="-6477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6148" name="AutoShape 4" descr="data:image/jp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155575" y="-6477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6150" name="AutoShape 6" descr="data:image/jpg;base64,/9j/4AAQSkZJRgABAQAAAQABAAD/2wCEAAkGBhQSEBUSExQUFRUWFhgaFhUXFxUXGBwaGBgcGBgdGBgXHiYeFxojHBcUIDAgJScpLC0sFx4xNTAqNSYrLCkBCQoKDgwOGg8PGi0fHCQ0NCwsKiwwKSosLCwsLCksLCksKSwtLCwsLCwqLCwpKSksKSkpLCksLCksLCwsLCkpLP/AABEIAI8AoAMBIgACEQEDEQH/xAAbAAACAwEBAQAAAAAAAAAAAAAFBgMEBwIBAP/EAEkQAAEDAgMDBwcIBgoDAQAAAAECAxEABAUSIQYxQRMiUWFxgZEHMlJyocHSFCNCU4KSsdFik6LC4fAVJCUzVGODlLLxQ3PiFv/EABoBAAMBAQEBAAAAAAAAAAAAAAIDBAEFAAb/xAAqEQACAgEDAwQBBAMAAAAAAAAAAQIRAxIhMQQiQRNRYfCBQpGx8TJxof/aAAwDAQACEQMRAD8AzZQ5p9b3V84Pmld341ecttPte6vLliGj2e+u0+DnIAwa9FSluK8KKW4hqR6hUU57G4jlcFJkUSwa7yLFA47UGmbFtm//AGPcR0Nx+sTWQ4PZh5xKSJyyVDpA/kU+4ziJcwp1O+cnsWD7qUNi0/1gnfDatO8UiMdKY+T1NDlh7SssRzDppECOobori4tBqlSQQdCFDQ+NW0tlMAQRJI+0I/CPCrAuuVbI/SJmeiARqOkGo9WVS42LdMGjPndmVG4U2kwgQcx9FW4etvHdTBZ7MMFBbVnM7lE7j2bqYWQAoSBBIzTru/k+Nci1ECTBkyQYEEGPAgHvo59S4+H+BccCZnWO4Aq3VvzIJgK4z0H86o4fjT1qvlWHFNq3SI1G+CDoRoNK0jHLUOMOJ3wiQTHASN1ZdfIhPfT4z9THYmcNEqHnDvLNdJ0ebZe64LavFGnso4jypWj6IdadaPHKEuD2ZT7Kx5KqlbXBkUEIWbKTNqsdorBalKbuW0qKcsLzNnr88AVNiZabtuWcfa5GUozBWcZlbp5OY3caxJxE6jvHRXXKEMrTJAKkyBuJEwSOMU305LyK1p+DY9nXWc7jjLrbqoEZFAlIO8kbx/3Ue0YU7vAOsA8YnprF2cRcZOZpxbZOhKFKSSOuN46qKWu3t8jdcrPrhC/+QNeTalb3Me6o13DdhmLVk3OIc470szpPAKjzldW4ddR4hsnZoSq7vQGGlQUWrZhStPEE+iN3Eij+IXSU57+51Smfk7Z3JA3OFPpKI0ms+f5S+cXd3JJbTJA4BPADrOlApyfc399kG4pbIBbSJtl5F2zBYSc3NLhXIBASSD5qpzbiRS263FMd2M6iYA6ANwHADsoXc2tWw2VMlcfIKr4LirK2KrLTWsxDJa4uVWq0er7CKIbHsAvLUOLZ8ZTNKmHE5iOlJp02Hb+cc/8AX+8KVk2ix+PeSGJVsskwqNOaNf4g+FQ2RWRzCkiSNwiePBJ3615cuqS6YJAGXjA3dnvqRt4hPN5vE6aa8SSD+NQWy7yT3iihvMNTpwJE9nRVBeJFS06SUpVoFwDMRKSJJHvozlSpsFYBBTJkTwncPdQ95xvOkJCChQEkLjLJA83s1+yaDUMojfdz2zigCnmLEHfoKzjGEy2FR9LXwrUsRaSGHMoAGRW6InL1Vl+LaND1vdT8T7WT5l3IDJFTNI1rhtM1ftreTVGNeSab8HLLcVNd2QDJUNUlSe4wdKut2tWru1i3JO4rSD4GmNoXQnXbcAdtRIRRLFLeAI3Toe6qrLVDptm3SNS2uxpV3ei3Blts6jgVfkN1E8cayW6WU6DKkmOJOo8AfbSts4j5xJJ1W4AT1rVr+JrR8SwwqcfUlOYtJcUhEiVLTPJgA79QJ7KkyTUK9kPxrXfuwTY4BZN25XcFSnB5yQuAkncAE6qVS3tXgLbLieSXnStObKSCpBmMqinQ0AtW3xcBq4zpI1Un6QkaEx1keNM19hYQhtGspQJ3nUkqPeZmpemzZHlqT2Luo6aEcWqInXTMcKGvIpjvrWg1yxXYTs5TiRYW3LncafdimPnF+p+8KSMFb+eA6jWhbGo+cX6nvFKyvtYeJd6LlyiHiesaiZ0AjcRpXiYAG45gevpncDpp00SfebzlKkgq0+iknUaddU7QJIPL5UncCM6REa79BrXN1HRoIZSlAgSQkQBv3dJNDn0OF2SFFsmShTYVoAOgKkyD40dLJygJA0AiSYjtHVQt61dzlaSoCQcoWFAjSQAYy7j96hsOji7Cfk7uUQnIoRlKdY6IFZfjrUNJ9f3GtYvjmZclJTzVaGCd3UazTaNiGU+v7jVGHdMnz8oW2k8fGjuHsyJFCmG4M00YRZ7o3VatkRPkt2mHTwqxi+HRbkRrmSfYaaMJw6Ek5AshJIQTlBIEgE8KV8Exp2+Q7yjSEcmpIBQCkSQqQRJ1GWe81L6vfpHen26hOv7WAmd0+6qqbSOFNOMYfoO33VXZswRB7qt1UifSUMSuFoWAk5cpB7CN3up0x3bS2urDlRLd4lQCwFKSo5tFFB3KQTqU76U8Vtj0b+iosE2Yeul8my2pRnWNwHSo7hQPHCUVr4MjOcZdo2eT/D2HUucrlDjgyoU4rzzIJSJMzoOdRzEbAyR0ademlXsC8lqGQDcOkq05jcRpr5539woljyGkuISknM4V80n0QFH8T4VDNQU7xouhKco1NmeYhYEUuXzG+tExK1EGlDFraKfjyWLnCgJgbX9YHqqrQNk2eev1R/ypIwFP9Y09FVaDss1z1+r76PM+xgYV3oJPYalapKoV0SN3YeyqljYlwEgqTB+knLM66ZTr/Gpb2eVV29R+j17qjJ00njEgpPXu4VzLOnQUuX+TSCNdQNT+XUKG3CkqcS6UmU6DnEDSeCkjTnHXsouSnICvLEDVURqBxPbVVtKFOaJaLZT5wKZzTu0O6Nd1CpGuJC+4FsOECOaoRIO4dWlZztM38ykR9P3GtRubYJacA3QriTw66z7ae3+ZT6/uNU9OybqELuHWmbTiN1N2zltrFAcOtoI9lO2DWwkKH8mqsjJIqy5tbiqrDDg+0ElwupQCtOZIBTJlMjUwayFO2Nwm5VcpKApYhSAgBtQAgS2IHAa79N9ab5WniMMbRlBCrgc4nUFLZOg4yJHVWNKTUfLsoeyo1C0d+VWrb+UJK80pSTAIOUxMnhUQsoq35P2s2GI6nHR7QffRF206u2qY5dkL9Pck2c8nS7iHrgqbbPmpiFqHf5o6zrWgsobtmw2yhKEjgkces8T11Le3saflSdtXtWm2RmVqo+aOn+FZ3ZWeUVjVlvaLa1FsgrdVHQkecT0Ae+gGydq9eOfLnQUggpt2hOidxUemd3j1UM2Q2PcxN35deyGJ+bb9OOgfV9fHWnvH9q2LJneEJAgQNTGgAA/Csnt2xCjK+6R47s8Il1eXqEFXfOgpUxt3CUyhy4czTHMIXHaAmI76RtqvKC/eEpTLbXog6q61EfgKDYRh3Kr50hCdVkdHQOs7qyGN+5k8g0YXh4bvlICgoAKhQ3KSYKVDtEHvp42daha+z30oYGorvSogCUq0G4aAADqAAHdTbbPKbJKY10Miiz8UZi/ysu3NqsrUcpInQg9AHhVdbCgJyqBiPNO/w7KlTjbg3pT7fzqT+nFegPE1z3GRepwZPdJ+bREyMu7NPm8cs0NcQI1O4biJ109Mb6vN43+h+1/CpRjIP0VeIoKkhmqL8kVoAbdYBSYzDTL3+bpNKG0jHzSfXH4GnN3EklJEKkiOFLm0rMsp9cfgap6d77kvUcbADDLadPCnHA2oIoHhVmSJpswy2p2WW4jHETfLPdnLbMgGOe4dNJMITr2BWnXWW5K2jypYVNi48CokFlJSTzQlK1HmjpJUKynBcML1yw1uDriUgnUQVBJ06taRFjZqnRsuxuCcjhrCFDnKRyiu1znf8Smu37eDTbf2sJEfRAHgIoHcsTXtQaRJiuIpaSVuEQJM0sYRsab175deyGSZZtzvWngV+iknhvPUN7MzgYfUHnx82kyhs/TI3KUPR6uNR7R48hltTizASOz+Y99W3+mJI993wV9rdrW7VvMYAGiEJjWNAAOArD9odo3Lx0uL0A81PAD8+uotpNoV3bxcM5foJ6B+dU7O3UtQSkEqJAAG8k17jZAOV7sI4Hgbl04G2xJ+keCRxJNaGnZsNNJaQCekxzlK6dPYOAq/scGbVkMBl9TqzK1BKTKt0DXzRw8adGEttLAn51Scx3cxPSeudO6k5M0ca3HY8TmLeyvk8cDnLOqDYggIiVa8TrCaYcTwNhpBJWsH0jEd+6k7HfKrLpathoDGc8SOgVeucaHySbtfJpUNCM2bwG+uXn6yb2S/0X4ej/U3sfW60LWUJUCoCQBrKelPSOnoqwbQis+fu2mXEXNtctrWhUhCkrST0gzpqNK03DcetHrZu4U6hrlB5qzGVQMKE8YPsiqMcpSXyBlhGEtuCom1qQW1EWsTsjuu7c/6iB+JqcPWp1+U2/61v86OmAnEEJtarY3ZS0B+kPfTMhDB3PMn/UR+dev4ahYgLQdZ85P51sbTMlTQqYXZxFMtixBqe3wSOI7jNEmbCKKe4MajyJ3lOY/sq4ggf3ZPWOUTpWVeT2TidiCnQO6ab/OM9cH8K1ryvDLhL2/VTQ/bHsrPvJ9Yf2ph4BBi3LhA4Typ169RQJUgZyvc3B4CKCXVvB6qPrb0qq7ZTXhsGqB2LYhHVGgFYR5QtrTcPFlB+bQqD+kR7hTn5RdqywgoSeeuQnqHE1jszrxNXxjpj8kE5W6O208a1vyPbPMhQuHhmcUDyLYB0TJBWe0ggHoBrMMHsOWeS3uBkqO+EpGZZ7kg084Xtd8lvnF5k8kMoQlKQZbyw2Afownf1zU3UZHjitI7p8aySdmkbabXosk5UoGY+bET3Cku2x9aGXX3lAOvyBJkITGkgceqrOOJssQbL7erwHm548ZOlZjiNwsnISISdwMie3jXGUXmlu/vwduOnDDj+y7hu0SrcnkUoKjvWtIUT3HdVnEdqrm4GV0oOmkNoBA6jGlB7W3cbWhUROonUHgdKO2+HlagEpJJ3xVctCdszBjlNO3XwQbObOm4fS2QdTrHR20+Yrh1sw0i2TyhQ3m10USVGVHeOPsFXNlcMbCVOAIWGkJykAEcqSZIUNTlA6Yk1BeuuKVIaQe0LP4KFP6aTlc/2IesUYS0LxyLimLf0HfuD4qpXmGsqSQjOFcCUab+o00KS99Q0e5wfvVFDvG3b+85+dUNsljs7EG5skoVlKxunzFVGlCfrAPsr9wp0xDAuVVnUyQQIhLhA07Umk9S2xpyR/WHh9mktHUwuM18/k+SY3Pgd7o91TIvHB5t0R/qOiqxca+rX+sHwVwVtei4PtoP7teKdC+2XHsRfUMpusw6C8ojwVUNu+62sONvBKwCAtLqUqg8AQQYquVtdDviivJZ/wA3wQffWG+nFrcLN7eX6DpePadLmYe2RV1nyn4lIAuST1hr3iKVXuT+iVk9aUj8FGodOivAehD2X38Fza3FflN24sapByo7BoKDz7KtBrq1NVnU766ckfLJ2NHk4si/cutII5RVs8Gp3Zyndr0jMO+qOJ7OXDS8jjS21kxlIIJk8OnXooRhmKLYdQ80opWggpV1j+fbWl3/AJZBdW/IvNJlSYVIzJn0kneg8dN1JaUtmNTrdCG3cqZBbhTbgJk84KI3ZTPCu8MYK1yZIGpPXwqC4xNTqsyjmI0k74HT00bwC4TMGAFaKmMpH6QP47xSJ9PzpZTj6imnJDZaeTm5uWk3IW2jmgtoWScwOsymcgPXTNs7skllvNcwlUzlCgZ6iU/R/GjmCXTabJohSEoQlKJnQQOk8T11NYpt7lZSl9KlDehJ19u8dlSvFjVKT4LX1OVqTXDA2K4o2JSlTTYJmEgJExE80b6WX7RKzPylA7HFCtVt9m7dBnkkE9KucfbQ/Fti2HZUhIbX1eae0cO6qdSWyIavdmcf0fG67H68/nXwslf4tP8AuP8A6orfYG00vI6rIroKVkdxAgiq3yK2+tT91fw1tnqKgsl/4sf7hPxUNxvDHA2C26las30XWpiDr51GlWVqf/Mj7rnw1GbC0+tR91z4axu/6DhJwla/kSDb3O7lO4uNA+BNcm3ufST+sZ/Oi2PYIhTuZpxspgD6cyBroU0DVh6Prmv2/gpbR28U1NJp/wDT5Vi/M80/aZPvrk2tx6I8GjXC7Bv61rwc+Co1Ycj65rwX8FYPSf1khtLj0B91o1WdsHQCpSSBx0AFfHD2/rmv2/grz+j0fXNft/DXgqf1kbyecZMCP+gO2hzytfdVy6cAUYFUHla11ZHxMeSOK9FczUqKSlbGl+wtCtQSN5/nvpzs7BhkhGTlXDwOsdvAUH2WbABXGo0HcJozszqpbh1UZHvrZR2Nixpwa+S2VtqGVpQSFhGh13EdChvBohbbKvqeAbLuRCv712AoH0mlakjQGNx3GlhLhzOHqnwrVMPxKbdqDMISD6wABqHJiTdsvw5ZLtQYQ4QkBRkgamIk9McKjdu0jeaFO3R6a9trJbmqQAPSJ/k1iN2ie4gpt0ZVCeg8R2UnY3cIaBQ02px70SAEgcFKIO48Bv7KbL4ckYDfKmCVLUrKhIG8kCVK7AKrbAYk26HWyEFYWoqWAfnOJVBHNGoATwoYzTlR6UXp1UKuGvoDY5cOKcMk5GEJSJ3Ac4SB01Obi19C4/Vo+KnfFdmAvnNZUHiCJSezooGcBXOq0fdNMYuO/AALtr9Vcn7DfxUnYns62nMtPL5dSQptAIEzwWZrU0YCo/8AkR9yurjZYuIUhTgKVCDzI0PWNaByRRhlLG7Rh6kMdL33EfFUS02/S991HxVoOPeShaAVsuZ0jUpMBQ7CdCPA0pnZyd7hHdWKSZ3sN5VcKf7AY8h/nfdR8Vcwx0P+Df50Z/8Aywn+9P3RXZ2TR9arwFbZT6OT2/g//9k="/>
          <p:cNvSpPr>
            <a:spLocks noChangeAspect="1" noChangeArrowheads="1"/>
          </p:cNvSpPr>
          <p:nvPr/>
        </p:nvSpPr>
        <p:spPr bwMode="auto">
          <a:xfrm>
            <a:off x="155575" y="-647700"/>
            <a:ext cx="15240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6151" name="Picture 7" descr="C:\Users\FAMILIA FIERRO CH\Pictures\juicio 5.bmp"/>
          <p:cNvPicPr>
            <a:picLocks noChangeAspect="1" noChangeArrowheads="1"/>
          </p:cNvPicPr>
          <p:nvPr/>
        </p:nvPicPr>
        <p:blipFill>
          <a:blip r:embed="rId2" cstate="print"/>
          <a:srcRect/>
          <a:stretch>
            <a:fillRect/>
          </a:stretch>
        </p:blipFill>
        <p:spPr bwMode="auto">
          <a:xfrm>
            <a:off x="6012160" y="404664"/>
            <a:ext cx="2808312" cy="3312367"/>
          </a:xfrm>
          <a:prstGeom prst="rect">
            <a:avLst/>
          </a:prstGeom>
          <a:noFill/>
        </p:spPr>
      </p:pic>
      <p:sp>
        <p:nvSpPr>
          <p:cNvPr id="8" name="7 Preparación"/>
          <p:cNvSpPr/>
          <p:nvPr/>
        </p:nvSpPr>
        <p:spPr>
          <a:xfrm>
            <a:off x="5652120" y="4077072"/>
            <a:ext cx="3491880" cy="2592288"/>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solidFill>
                  <a:srgbClr val="FFFF00"/>
                </a:solidFill>
              </a:rPr>
              <a:t> </a:t>
            </a:r>
            <a:r>
              <a:rPr lang="es-CO" sz="1600" b="1" dirty="0" smtClean="0">
                <a:solidFill>
                  <a:srgbClr val="FFFF00"/>
                </a:solidFill>
              </a:rPr>
              <a:t>Note lo que quiere decir Jesús: Podemos haber asistido toda una vida a la iglesia, ser muy religiosos, pero si conscientemente no hemos obedecido su Santa Ley, de nada nos servirá.</a:t>
            </a:r>
            <a:endParaRPr lang="es-CO" sz="16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151"/>
                                        </p:tgtEl>
                                        <p:attrNameLst>
                                          <p:attrName>style.visibility</p:attrName>
                                        </p:attrNameLst>
                                      </p:cBhvr>
                                      <p:to>
                                        <p:strVal val="visible"/>
                                      </p:to>
                                    </p:set>
                                    <p:animEffect transition="in" filter="diamond(in)">
                                      <p:cBhvr>
                                        <p:cTn id="12" dur="2000"/>
                                        <p:tgtEl>
                                          <p:spTgt spid="6151"/>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strVal val="#ppt_w*0.70"/>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Effect transition="in" filter="fade">
                                      <p:cBhvr>
                                        <p:cTn id="2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lstStyle/>
          <a:p>
            <a:r>
              <a:rPr lang="es-CO" dirty="0" smtClean="0"/>
              <a:t>La pregunta es: </a:t>
            </a:r>
            <a:r>
              <a:rPr lang="es-CO" b="1" dirty="0" smtClean="0">
                <a:latin typeface="Agency FB" pitchFamily="34" charset="0"/>
              </a:rPr>
              <a:t>¿Qué es maldad?</a:t>
            </a:r>
            <a:endParaRPr lang="es-CO" b="1" dirty="0">
              <a:latin typeface="Agency FB" pitchFamily="34" charset="0"/>
            </a:endParaRPr>
          </a:p>
        </p:txBody>
      </p:sp>
      <p:sp>
        <p:nvSpPr>
          <p:cNvPr id="3" name="2 Marcador de contenido"/>
          <p:cNvSpPr>
            <a:spLocks noGrp="1"/>
          </p:cNvSpPr>
          <p:nvPr>
            <p:ph idx="1"/>
          </p:nvPr>
        </p:nvSpPr>
        <p:spPr>
          <a:xfrm>
            <a:off x="179512" y="1600200"/>
            <a:ext cx="8712968" cy="4997152"/>
          </a:xfrm>
          <a:solidFill>
            <a:schemeClr val="accent4">
              <a:lumMod val="20000"/>
              <a:lumOff val="80000"/>
            </a:schemeClr>
          </a:solidFill>
        </p:spPr>
        <p:txBody>
          <a:bodyPr>
            <a:normAutofit/>
          </a:bodyPr>
          <a:lstStyle/>
          <a:p>
            <a:pPr>
              <a:buNone/>
            </a:pPr>
            <a:r>
              <a:rPr lang="es-CO" dirty="0" smtClean="0"/>
              <a:t>     La mejor definición de “maldad” la encontramos en la Palabra de Dios: </a:t>
            </a:r>
            <a:r>
              <a:rPr lang="es-CO" b="1" dirty="0" smtClean="0">
                <a:solidFill>
                  <a:srgbClr val="FF0000"/>
                </a:solidFill>
              </a:rPr>
              <a:t>Ezequiel 28:15:</a:t>
            </a:r>
          </a:p>
          <a:p>
            <a:pPr>
              <a:buNone/>
            </a:pPr>
            <a:endParaRPr lang="es-CO" dirty="0" smtClean="0"/>
          </a:p>
          <a:p>
            <a:pPr algn="ctr">
              <a:buNone/>
            </a:pPr>
            <a:r>
              <a:rPr lang="es-CO" dirty="0" smtClean="0"/>
              <a:t>    “Perfecto eras en todos tus caminos desde el día que fuiste creado, hasta que se halló en ti </a:t>
            </a:r>
            <a:r>
              <a:rPr lang="es-CO" b="1" dirty="0" smtClean="0">
                <a:solidFill>
                  <a:srgbClr val="0070C0"/>
                </a:solidFill>
              </a:rPr>
              <a:t>MALDAD</a:t>
            </a:r>
            <a:r>
              <a:rPr lang="es-CO" dirty="0" smtClean="0"/>
              <a:t>”. El diablo </a:t>
            </a:r>
            <a:r>
              <a:rPr lang="es-CO" b="1" dirty="0" smtClean="0">
                <a:solidFill>
                  <a:srgbClr val="0070C0"/>
                </a:solidFill>
              </a:rPr>
              <a:t>PECA</a:t>
            </a:r>
            <a:r>
              <a:rPr lang="es-CO" dirty="0" smtClean="0"/>
              <a:t> desde el principio </a:t>
            </a:r>
            <a:r>
              <a:rPr lang="es-CO" dirty="0" smtClean="0">
                <a:solidFill>
                  <a:srgbClr val="FF0000"/>
                </a:solidFill>
              </a:rPr>
              <a:t>(1 Juan 3:8)</a:t>
            </a:r>
            <a:r>
              <a:rPr lang="es-CO" dirty="0" smtClean="0"/>
              <a:t>. Pecado es la </a:t>
            </a:r>
            <a:r>
              <a:rPr lang="es-CO" b="1" dirty="0" smtClean="0">
                <a:solidFill>
                  <a:srgbClr val="0070C0"/>
                </a:solidFill>
              </a:rPr>
              <a:t>TRANSGRESIÓN </a:t>
            </a:r>
            <a:r>
              <a:rPr lang="es-CO" dirty="0" smtClean="0"/>
              <a:t>de la </a:t>
            </a:r>
            <a:r>
              <a:rPr lang="es-CO" b="1" u="sng" dirty="0" smtClean="0">
                <a:solidFill>
                  <a:srgbClr val="0070C0"/>
                </a:solidFill>
              </a:rPr>
              <a:t>LEY</a:t>
            </a:r>
            <a:r>
              <a:rPr lang="es-CO" dirty="0" smtClean="0"/>
              <a:t> </a:t>
            </a:r>
            <a:r>
              <a:rPr lang="es-CO" dirty="0" smtClean="0">
                <a:solidFill>
                  <a:srgbClr val="FF0000"/>
                </a:solidFill>
              </a:rPr>
              <a:t>(Ver.4).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6120680"/>
          </a:xfrm>
          <a:solidFill>
            <a:schemeClr val="accent6">
              <a:lumMod val="20000"/>
              <a:lumOff val="80000"/>
            </a:schemeClr>
          </a:solidFill>
        </p:spPr>
        <p:txBody>
          <a:bodyPr>
            <a:normAutofit/>
          </a:bodyPr>
          <a:lstStyle/>
          <a:p>
            <a:pPr>
              <a:buNone/>
            </a:pPr>
            <a:r>
              <a:rPr lang="es-CO" dirty="0" smtClean="0"/>
              <a:t>    </a:t>
            </a:r>
          </a:p>
          <a:p>
            <a:pPr algn="ctr">
              <a:buNone/>
            </a:pPr>
            <a:r>
              <a:rPr lang="es-CO" dirty="0" smtClean="0"/>
              <a:t>     </a:t>
            </a:r>
          </a:p>
          <a:p>
            <a:pPr algn="ctr">
              <a:buNone/>
            </a:pPr>
            <a:r>
              <a:rPr lang="es-CO" dirty="0" smtClean="0"/>
              <a:t>    Noten que la Escritura dice: La “maldad” es “pecado” y esto es la “transgresión de la Ley” que es la que revela la voluntad de Dios.</a:t>
            </a:r>
          </a:p>
          <a:p>
            <a:pPr algn="ctr">
              <a:buNone/>
            </a:pPr>
            <a:r>
              <a:rPr lang="es-CO" dirty="0" smtClean="0"/>
              <a:t>     </a:t>
            </a:r>
            <a:endParaRPr lang="es-CO" dirty="0"/>
          </a:p>
        </p:txBody>
      </p:sp>
      <p:pic>
        <p:nvPicPr>
          <p:cNvPr id="56322" name="Picture 2" descr="http://t3.gstatic.com/images?q=tbn:ANd9GcTnAKGCfszbtzwgVSkpVQbQXYO3arfq5ufQ1ZopQgKBCv1qAezh"/>
          <p:cNvPicPr>
            <a:picLocks noChangeAspect="1" noChangeArrowheads="1"/>
          </p:cNvPicPr>
          <p:nvPr/>
        </p:nvPicPr>
        <p:blipFill>
          <a:blip r:embed="rId2" cstate="print"/>
          <a:srcRect/>
          <a:stretch>
            <a:fillRect/>
          </a:stretch>
        </p:blipFill>
        <p:spPr bwMode="auto">
          <a:xfrm>
            <a:off x="5436096" y="476673"/>
            <a:ext cx="3240360" cy="3672408"/>
          </a:xfrm>
          <a:prstGeom prst="rect">
            <a:avLst/>
          </a:prstGeom>
          <a:noFill/>
        </p:spPr>
      </p:pic>
      <p:sp>
        <p:nvSpPr>
          <p:cNvPr id="4" name="3 Preparación"/>
          <p:cNvSpPr/>
          <p:nvPr/>
        </p:nvSpPr>
        <p:spPr>
          <a:xfrm>
            <a:off x="5364088" y="4293096"/>
            <a:ext cx="3528392" cy="2376264"/>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Dios escribió su “voluntad” en dos tabla de piedra (Éxodo 31:18). Se encuentran en Éxodo 20:1-17. Léalos directamente en su Biblia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6322"/>
                                        </p:tgtEl>
                                        <p:attrNameLst>
                                          <p:attrName>style.visibility</p:attrName>
                                        </p:attrNameLst>
                                      </p:cBhvr>
                                      <p:to>
                                        <p:strVal val="visible"/>
                                      </p:to>
                                    </p:set>
                                    <p:anim to="" calcmode="lin" valueType="num">
                                      <p:cBhvr>
                                        <p:cTn id="7" dur="1" fill="hold"/>
                                        <p:tgtEl>
                                          <p:spTgt spid="563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500" fill="hold"/>
                                        <p:tgtEl>
                                          <p:spTgt spid="3">
                                            <p:bg/>
                                          </p:spTgt>
                                        </p:tgtEl>
                                        <p:attrNameLst>
                                          <p:attrName>ppt_w</p:attrName>
                                        </p:attrNameLst>
                                      </p:cBhvr>
                                      <p:tavLst>
                                        <p:tav tm="0">
                                          <p:val>
                                            <p:fltVal val="0"/>
                                          </p:val>
                                        </p:tav>
                                        <p:tav tm="100000">
                                          <p:val>
                                            <p:strVal val="#ppt_w"/>
                                          </p:val>
                                        </p:tav>
                                      </p:tavLst>
                                    </p:anim>
                                    <p:anim calcmode="lin" valueType="num">
                                      <p:cBhvr>
                                        <p:cTn id="13" dur="500" fill="hold"/>
                                        <p:tgtEl>
                                          <p:spTgt spid="3">
                                            <p:bg/>
                                          </p:spTgt>
                                        </p:tgtEl>
                                        <p:attrNameLst>
                                          <p:attrName>ppt_h</p:attrName>
                                        </p:attrNameLst>
                                      </p:cBhvr>
                                      <p:tavLst>
                                        <p:tav tm="0">
                                          <p:val>
                                            <p:fltVal val="0"/>
                                          </p:val>
                                        </p:tav>
                                        <p:tav tm="100000">
                                          <p:val>
                                            <p:strVal val="#ppt_h"/>
                                          </p:val>
                                        </p:tav>
                                      </p:tavLst>
                                    </p:anim>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6">
              <a:lumMod val="20000"/>
              <a:lumOff val="80000"/>
            </a:schemeClr>
          </a:solidFill>
        </p:spPr>
        <p:txBody>
          <a:bodyPr>
            <a:normAutofit fontScale="92500" lnSpcReduction="10000"/>
          </a:bodyPr>
          <a:lstStyle/>
          <a:p>
            <a:pPr algn="ctr">
              <a:buNone/>
            </a:pPr>
            <a:r>
              <a:rPr lang="es-CO" b="1" dirty="0" smtClean="0">
                <a:solidFill>
                  <a:srgbClr val="FF0000"/>
                </a:solidFill>
                <a:latin typeface="Agency FB" pitchFamily="34" charset="0"/>
              </a:rPr>
              <a:t>En estas palabras de Jesús registradas en Mateo 5:22 y 23 encontramos dos puntos muy importantes.</a:t>
            </a:r>
          </a:p>
          <a:p>
            <a:endParaRPr lang="es-CO" dirty="0" smtClean="0"/>
          </a:p>
          <a:p>
            <a:pPr marL="514350" indent="-514350">
              <a:buAutoNum type="arabicParenR"/>
            </a:pPr>
            <a:r>
              <a:rPr lang="es-CO" dirty="0" smtClean="0"/>
              <a:t>Que la salvación evidentemente es por “gracia”, para ser salvos no tenemos más que ir a Jesús, </a:t>
            </a:r>
            <a:r>
              <a:rPr lang="es-CO" b="1" dirty="0" smtClean="0">
                <a:solidFill>
                  <a:srgbClr val="0070C0"/>
                </a:solidFill>
              </a:rPr>
              <a:t>así como estamos</a:t>
            </a:r>
            <a:r>
              <a:rPr lang="es-CO" dirty="0" smtClean="0"/>
              <a:t>, y él nos libra del pecado.</a:t>
            </a:r>
          </a:p>
          <a:p>
            <a:pPr marL="514350" indent="-514350">
              <a:buAutoNum type="arabicParenR"/>
            </a:pPr>
            <a:endParaRPr lang="es-CO" dirty="0" smtClean="0"/>
          </a:p>
          <a:p>
            <a:pPr marL="514350" indent="-514350">
              <a:buAutoNum type="arabicParenR"/>
            </a:pPr>
            <a:r>
              <a:rPr lang="es-CO" dirty="0" smtClean="0"/>
              <a:t>Que después de ser libres del pecado,  </a:t>
            </a:r>
            <a:r>
              <a:rPr lang="es-CO" b="1" dirty="0" smtClean="0">
                <a:solidFill>
                  <a:srgbClr val="0070C0"/>
                </a:solidFill>
              </a:rPr>
              <a:t>debemos obedecer sus Mandamientos</a:t>
            </a:r>
            <a:r>
              <a:rPr lang="es-CO" dirty="0" smtClean="0"/>
              <a:t>, porque de lo contrario aunque hayamos sido salvos por “gracía”, </a:t>
            </a:r>
            <a:r>
              <a:rPr lang="es-CO" b="1" dirty="0" smtClean="0">
                <a:solidFill>
                  <a:srgbClr val="0070C0"/>
                </a:solidFill>
              </a:rPr>
              <a:t>si continuamos en desobediencia</a:t>
            </a:r>
            <a:r>
              <a:rPr lang="es-CO" dirty="0" smtClean="0"/>
              <a:t>, no podremos entrar al “</a:t>
            </a:r>
            <a:r>
              <a:rPr lang="es-CO" b="1" dirty="0" smtClean="0">
                <a:solidFill>
                  <a:srgbClr val="0070C0"/>
                </a:solidFill>
              </a:rPr>
              <a:t>reino de los cielos</a:t>
            </a:r>
            <a:r>
              <a:rPr lang="es-CO" dirty="0" smtClean="0"/>
              <a:t>” (Léase Juan 14:15;  1 Juan 2:3-4, y Apoc.22:14).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Autofit/>
          </a:bodyPr>
          <a:lstStyle/>
          <a:p>
            <a:r>
              <a:rPr lang="es-CO" sz="7200" dirty="0" smtClean="0">
                <a:solidFill>
                  <a:srgbClr val="FF0000"/>
                </a:solidFill>
                <a:latin typeface="Harlow Solid Italic" pitchFamily="82" charset="0"/>
              </a:rPr>
              <a:t>Alerta roja</a:t>
            </a:r>
            <a:endParaRPr lang="es-CO" sz="7200" dirty="0">
              <a:solidFill>
                <a:srgbClr val="FF0000"/>
              </a:solidFill>
              <a:latin typeface="Harlow Solid Italic" pitchFamily="82" charset="0"/>
            </a:endParaRPr>
          </a:p>
        </p:txBody>
      </p:sp>
      <p:sp>
        <p:nvSpPr>
          <p:cNvPr id="3" name="2 Marcador de contenido"/>
          <p:cNvSpPr>
            <a:spLocks noGrp="1"/>
          </p:cNvSpPr>
          <p:nvPr>
            <p:ph idx="1"/>
          </p:nvPr>
        </p:nvSpPr>
        <p:spPr>
          <a:xfrm>
            <a:off x="323528" y="1600200"/>
            <a:ext cx="8568952" cy="4925144"/>
          </a:xfrm>
          <a:solidFill>
            <a:schemeClr val="accent6">
              <a:lumMod val="20000"/>
              <a:lumOff val="80000"/>
            </a:schemeClr>
          </a:solidFill>
        </p:spPr>
        <p:txBody>
          <a:bodyPr>
            <a:normAutofit fontScale="92500" lnSpcReduction="10000"/>
          </a:bodyPr>
          <a:lstStyle/>
          <a:p>
            <a:pPr algn="ctr">
              <a:buNone/>
            </a:pPr>
            <a:r>
              <a:rPr lang="es-CO" dirty="0" smtClean="0"/>
              <a:t>   Esta palabra “alerta roja” se usa como un llamado de alarma, por ejemplo, cuando un </a:t>
            </a:r>
            <a:r>
              <a:rPr lang="es-CO" b="1" dirty="0" smtClean="0">
                <a:solidFill>
                  <a:srgbClr val="0070C0"/>
                </a:solidFill>
              </a:rPr>
              <a:t>nevado</a:t>
            </a:r>
            <a:r>
              <a:rPr lang="es-CO" dirty="0" smtClean="0"/>
              <a:t> esta por hacer erupción, cuando viene una </a:t>
            </a:r>
            <a:r>
              <a:rPr lang="es-CO" b="1" dirty="0" smtClean="0">
                <a:solidFill>
                  <a:srgbClr val="0070C0"/>
                </a:solidFill>
              </a:rPr>
              <a:t>avalancha</a:t>
            </a:r>
            <a:r>
              <a:rPr lang="es-CO" dirty="0" smtClean="0"/>
              <a:t>, cuando hay un </a:t>
            </a:r>
            <a:r>
              <a:rPr lang="es-CO" b="1" dirty="0" smtClean="0">
                <a:solidFill>
                  <a:srgbClr val="0070C0"/>
                </a:solidFill>
              </a:rPr>
              <a:t>tsunami</a:t>
            </a:r>
            <a:r>
              <a:rPr lang="es-CO" dirty="0" smtClean="0"/>
              <a:t>, para que la gente escape de la zona de </a:t>
            </a:r>
            <a:r>
              <a:rPr lang="es-CO" b="1" dirty="0" smtClean="0">
                <a:solidFill>
                  <a:srgbClr val="0070C0"/>
                </a:solidFill>
              </a:rPr>
              <a:t>riesgo</a:t>
            </a:r>
            <a:r>
              <a:rPr lang="es-CO" dirty="0" smtClean="0"/>
              <a:t> y salve la vida.</a:t>
            </a:r>
          </a:p>
          <a:p>
            <a:endParaRPr lang="es-CO" dirty="0" smtClean="0"/>
          </a:p>
          <a:p>
            <a:pPr algn="ctr">
              <a:buNone/>
            </a:pPr>
            <a:r>
              <a:rPr lang="es-CO" dirty="0" smtClean="0"/>
              <a:t>       Esta ilustración cabe perfectamente en este caso, </a:t>
            </a:r>
            <a:r>
              <a:rPr lang="es-CO" b="1" u="sng" dirty="0" smtClean="0">
                <a:solidFill>
                  <a:srgbClr val="0070C0"/>
                </a:solidFill>
              </a:rPr>
              <a:t>¿De que nos sirve asistir a una iglesia donde no se nos está enseñando a obedecer los Mandamientos de Dios</a:t>
            </a:r>
            <a:r>
              <a:rPr lang="es-CO" dirty="0" smtClean="0"/>
              <a:t>, máxime ahora, </a:t>
            </a:r>
            <a:r>
              <a:rPr lang="es-CO" b="1" dirty="0" smtClean="0">
                <a:solidFill>
                  <a:srgbClr val="0070C0"/>
                </a:solidFill>
              </a:rPr>
              <a:t>cuando estamos a las puertas de la segunda venida de Jesús?  </a:t>
            </a:r>
            <a:endParaRPr lang="es-CO"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p:spPr>
        <p:txBody>
          <a:bodyPr>
            <a:normAutofit lnSpcReduction="10000"/>
          </a:bodyPr>
          <a:lstStyle/>
          <a:p>
            <a:pPr algn="ctr">
              <a:buNone/>
            </a:pPr>
            <a:endParaRPr lang="es-CO" dirty="0" smtClean="0"/>
          </a:p>
          <a:p>
            <a:pPr algn="ctr">
              <a:buNone/>
            </a:pPr>
            <a:r>
              <a:rPr lang="es-CO" dirty="0" smtClean="0"/>
              <a:t> </a:t>
            </a:r>
            <a:r>
              <a:rPr lang="es-CO" sz="6000" dirty="0" smtClean="0">
                <a:solidFill>
                  <a:srgbClr val="FF0000"/>
                </a:solidFill>
                <a:latin typeface="Agency FB" pitchFamily="34" charset="0"/>
              </a:rPr>
              <a:t>¿Qué pasa si no prestamos atención a los llamados de viene una “</a:t>
            </a:r>
            <a:r>
              <a:rPr lang="es-CO" sz="6000" b="1" dirty="0" smtClean="0">
                <a:solidFill>
                  <a:srgbClr val="FF0000"/>
                </a:solidFill>
                <a:latin typeface="Agency FB" pitchFamily="34" charset="0"/>
              </a:rPr>
              <a:t>erupción</a:t>
            </a:r>
            <a:r>
              <a:rPr lang="es-CO" sz="6000" dirty="0" smtClean="0">
                <a:solidFill>
                  <a:srgbClr val="FF0000"/>
                </a:solidFill>
                <a:latin typeface="Agency FB" pitchFamily="34" charset="0"/>
              </a:rPr>
              <a:t>”, una “</a:t>
            </a:r>
            <a:r>
              <a:rPr lang="es-CO" sz="6000" b="1" dirty="0" smtClean="0">
                <a:solidFill>
                  <a:srgbClr val="FF0000"/>
                </a:solidFill>
                <a:latin typeface="Agency FB" pitchFamily="34" charset="0"/>
              </a:rPr>
              <a:t>avalancha</a:t>
            </a:r>
            <a:r>
              <a:rPr lang="es-CO" sz="6000" dirty="0" smtClean="0">
                <a:solidFill>
                  <a:srgbClr val="FF0000"/>
                </a:solidFill>
                <a:latin typeface="Agency FB" pitchFamily="34" charset="0"/>
              </a:rPr>
              <a:t>”, un “</a:t>
            </a:r>
            <a:r>
              <a:rPr lang="es-CO" sz="6000" b="1" dirty="0" smtClean="0">
                <a:solidFill>
                  <a:srgbClr val="FF0000"/>
                </a:solidFill>
                <a:latin typeface="Agency FB" pitchFamily="34" charset="0"/>
              </a:rPr>
              <a:t>tsunami</a:t>
            </a:r>
            <a:r>
              <a:rPr lang="es-CO" sz="6000" dirty="0" smtClean="0">
                <a:solidFill>
                  <a:srgbClr val="FF0000"/>
                </a:solidFill>
                <a:latin typeface="Agency FB" pitchFamily="34" charset="0"/>
              </a:rPr>
              <a:t>?”, ¡</a:t>
            </a:r>
            <a:r>
              <a:rPr lang="es-CO" sz="6000" b="1" u="sng" dirty="0" smtClean="0">
                <a:solidFill>
                  <a:srgbClr val="FF0000"/>
                </a:solidFill>
                <a:latin typeface="Agency FB" pitchFamily="34" charset="0"/>
              </a:rPr>
              <a:t>huyan a la zona de refugio</a:t>
            </a:r>
            <a:r>
              <a:rPr lang="es-CO" sz="6000" dirty="0" smtClean="0">
                <a:solidFill>
                  <a:srgbClr val="FF0000"/>
                </a:solidFill>
                <a:latin typeface="Agency FB" pitchFamily="34" charset="0"/>
              </a:rPr>
              <a:t>!</a:t>
            </a:r>
          </a:p>
          <a:p>
            <a:pPr algn="ctr">
              <a:buNone/>
            </a:pPr>
            <a:r>
              <a:rPr lang="es-CO" dirty="0" smtClean="0"/>
              <a:t> </a:t>
            </a:r>
          </a:p>
          <a:p>
            <a:pPr>
              <a:buNone/>
            </a:pPr>
            <a:r>
              <a:rPr lang="es-CO" dirty="0" smtClean="0"/>
              <a:t>      </a:t>
            </a:r>
            <a:endParaRPr lang="es-CO"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8000" b="1" dirty="0" smtClean="0">
                <a:latin typeface="Kunstler Script" pitchFamily="66" charset="0"/>
              </a:rPr>
              <a:t>¿Qué llamado nos hace Dios?</a:t>
            </a:r>
            <a:endParaRPr lang="es-CO" sz="8000" b="1" dirty="0">
              <a:latin typeface="Kunstler Script" pitchFamily="66" charset="0"/>
            </a:endParaRPr>
          </a:p>
        </p:txBody>
      </p:sp>
      <p:sp>
        <p:nvSpPr>
          <p:cNvPr id="3" name="2 Marcador de contenido"/>
          <p:cNvSpPr>
            <a:spLocks noGrp="1"/>
          </p:cNvSpPr>
          <p:nvPr>
            <p:ph idx="1"/>
          </p:nvPr>
        </p:nvSpPr>
        <p:spPr>
          <a:xfrm>
            <a:off x="457200" y="1844823"/>
            <a:ext cx="8219256" cy="4320481"/>
          </a:xfrm>
        </p:spPr>
        <p:txBody>
          <a:bodyPr>
            <a:normAutofit fontScale="92500" lnSpcReduction="20000"/>
          </a:bodyPr>
          <a:lstStyle/>
          <a:p>
            <a:pPr>
              <a:buNone/>
            </a:pPr>
            <a:r>
              <a:rPr lang="es-CO" dirty="0" smtClean="0"/>
              <a:t>        </a:t>
            </a:r>
            <a:r>
              <a:rPr lang="es-CO" b="1" dirty="0" smtClean="0">
                <a:solidFill>
                  <a:srgbClr val="FF0000"/>
                </a:solidFill>
              </a:rPr>
              <a:t>               Apocalipsis 14:12.</a:t>
            </a:r>
          </a:p>
          <a:p>
            <a:pPr algn="ctr">
              <a:buNone/>
            </a:pPr>
            <a:r>
              <a:rPr lang="es-CO" dirty="0" smtClean="0"/>
              <a:t>    </a:t>
            </a:r>
          </a:p>
          <a:p>
            <a:pPr algn="ctr">
              <a:buNone/>
            </a:pPr>
            <a:r>
              <a:rPr lang="es-CO" dirty="0" smtClean="0"/>
              <a:t>    “</a:t>
            </a:r>
            <a:r>
              <a:rPr lang="es-CO" b="1" dirty="0" smtClean="0">
                <a:solidFill>
                  <a:srgbClr val="0070C0"/>
                </a:solidFill>
              </a:rPr>
              <a:t>Reverenciad</a:t>
            </a:r>
            <a:r>
              <a:rPr lang="es-CO" dirty="0" smtClean="0"/>
              <a:t> a Dios y dadle </a:t>
            </a:r>
            <a:r>
              <a:rPr lang="es-CO" b="1" dirty="0" smtClean="0">
                <a:solidFill>
                  <a:srgbClr val="0070C0"/>
                </a:solidFill>
              </a:rPr>
              <a:t>honra</a:t>
            </a:r>
            <a:r>
              <a:rPr lang="es-CO" dirty="0" smtClean="0"/>
              <a:t>,… Y </a:t>
            </a:r>
            <a:r>
              <a:rPr lang="es-CO" b="1" dirty="0" smtClean="0">
                <a:solidFill>
                  <a:srgbClr val="0070C0"/>
                </a:solidFill>
              </a:rPr>
              <a:t>adorad </a:t>
            </a:r>
            <a:r>
              <a:rPr lang="es-CO" dirty="0" smtClean="0"/>
              <a:t>al que hizo el cielo y la tierra, el mar y las fuentes de las aguas”. </a:t>
            </a:r>
          </a:p>
          <a:p>
            <a:pPr algn="ctr">
              <a:buNone/>
            </a:pPr>
            <a:endParaRPr lang="es-CO" dirty="0" smtClean="0"/>
          </a:p>
          <a:p>
            <a:pPr algn="ctr">
              <a:buNone/>
            </a:pPr>
            <a:r>
              <a:rPr lang="es-CO" dirty="0" smtClean="0"/>
              <a:t>Pero el texto no dice </a:t>
            </a:r>
            <a:r>
              <a:rPr lang="es-CO" b="1" u="sng" dirty="0" smtClean="0">
                <a:solidFill>
                  <a:srgbClr val="0070C0"/>
                </a:solidFill>
              </a:rPr>
              <a:t>quién fue el que los creó</a:t>
            </a:r>
            <a:r>
              <a:rPr lang="es-CO" dirty="0" smtClean="0"/>
              <a:t>, para “adorarlo”. Pero si nos dice que debemos “Reverenciar” </a:t>
            </a:r>
            <a:r>
              <a:rPr lang="es-CO" u="sng" dirty="0" smtClean="0">
                <a:solidFill>
                  <a:srgbClr val="0070C0"/>
                </a:solidFill>
              </a:rPr>
              <a:t>únicamente a Dios</a:t>
            </a:r>
            <a:r>
              <a:rPr lang="es-CO" dirty="0" smtClean="0"/>
              <a:t>, y darle “honra”.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59832" y="2060848"/>
            <a:ext cx="2880320" cy="4392488"/>
          </a:xfrm>
        </p:spPr>
        <p:txBody>
          <a:bodyPr>
            <a:normAutofit fontScale="25000" lnSpcReduction="20000"/>
          </a:bodyPr>
          <a:lstStyle/>
          <a:p>
            <a:pPr algn="ctr">
              <a:buNone/>
            </a:pPr>
            <a:r>
              <a:rPr lang="es-CO" dirty="0" smtClean="0"/>
              <a:t>   </a:t>
            </a:r>
          </a:p>
          <a:p>
            <a:pPr algn="ctr">
              <a:buNone/>
            </a:pPr>
            <a:r>
              <a:rPr lang="es-CO" dirty="0" smtClean="0"/>
              <a:t>    </a:t>
            </a:r>
          </a:p>
          <a:p>
            <a:pPr algn="ctr">
              <a:buNone/>
            </a:pPr>
            <a:r>
              <a:rPr lang="es-CO" sz="12800" dirty="0" smtClean="0"/>
              <a:t>   Yo recuerdo que mi padre leía con mucho fervor la Biblia cada semana santa en la casa, y cada domingo nos llevaba a misa.</a:t>
            </a:r>
          </a:p>
          <a:p>
            <a:pPr>
              <a:buNone/>
            </a:pPr>
            <a:endParaRPr lang="es-CO" sz="2400" dirty="0" smtClean="0"/>
          </a:p>
          <a:p>
            <a:pPr algn="ctr">
              <a:buNone/>
            </a:pPr>
            <a:r>
              <a:rPr lang="es-CO" sz="2400" dirty="0" smtClean="0"/>
              <a:t>    </a:t>
            </a:r>
            <a:endParaRPr lang="es-CO" sz="2400" dirty="0"/>
          </a:p>
        </p:txBody>
      </p:sp>
      <p:sp>
        <p:nvSpPr>
          <p:cNvPr id="4" name="3 Proceso alternativo"/>
          <p:cNvSpPr/>
          <p:nvPr/>
        </p:nvSpPr>
        <p:spPr>
          <a:xfrm>
            <a:off x="395536" y="260648"/>
            <a:ext cx="8568952" cy="1872208"/>
          </a:xfrm>
          <a:prstGeom prst="flowChartAlternateProces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 </a:t>
            </a:r>
          </a:p>
          <a:p>
            <a:pPr algn="ctr">
              <a:buNone/>
            </a:pPr>
            <a:r>
              <a:rPr lang="es-CO" sz="3600" dirty="0" smtClean="0"/>
              <a:t>Note que el texto sagrado dice: “Adorad al que </a:t>
            </a:r>
            <a:r>
              <a:rPr lang="es-CO" sz="3600" b="1" dirty="0" smtClean="0">
                <a:solidFill>
                  <a:srgbClr val="0070C0"/>
                </a:solidFill>
              </a:rPr>
              <a:t>hizo </a:t>
            </a:r>
            <a:r>
              <a:rPr lang="es-CO" sz="3600" dirty="0" smtClean="0"/>
              <a:t>el </a:t>
            </a:r>
            <a:r>
              <a:rPr lang="es-CO" sz="3600" b="1" dirty="0" smtClean="0">
                <a:solidFill>
                  <a:srgbClr val="0070C0"/>
                </a:solidFill>
              </a:rPr>
              <a:t>cielo </a:t>
            </a:r>
            <a:r>
              <a:rPr lang="es-CO" sz="3600" dirty="0" smtClean="0"/>
              <a:t>y la </a:t>
            </a:r>
            <a:r>
              <a:rPr lang="es-CO" sz="3600" b="1" dirty="0" smtClean="0">
                <a:solidFill>
                  <a:srgbClr val="0070C0"/>
                </a:solidFill>
              </a:rPr>
              <a:t>tierra, </a:t>
            </a:r>
            <a:r>
              <a:rPr lang="es-CO" sz="3600" dirty="0" smtClean="0"/>
              <a:t>el</a:t>
            </a:r>
            <a:r>
              <a:rPr lang="es-CO" sz="3600" b="1" dirty="0" smtClean="0">
                <a:solidFill>
                  <a:srgbClr val="0070C0"/>
                </a:solidFill>
              </a:rPr>
              <a:t> mar</a:t>
            </a:r>
            <a:r>
              <a:rPr lang="es-CO" sz="3600" dirty="0" smtClean="0"/>
              <a:t> y las</a:t>
            </a:r>
            <a:r>
              <a:rPr lang="es-CO" sz="3600" b="1" dirty="0" smtClean="0">
                <a:solidFill>
                  <a:srgbClr val="0070C0"/>
                </a:solidFill>
              </a:rPr>
              <a:t> fuentes</a:t>
            </a:r>
            <a:r>
              <a:rPr lang="es-CO" sz="3600" dirty="0" smtClean="0"/>
              <a:t> de las</a:t>
            </a:r>
            <a:r>
              <a:rPr lang="es-CO" sz="3600" b="1" dirty="0" smtClean="0">
                <a:solidFill>
                  <a:srgbClr val="0070C0"/>
                </a:solidFill>
              </a:rPr>
              <a:t> aguas</a:t>
            </a:r>
            <a:r>
              <a:rPr lang="es-CO" sz="3600" dirty="0" smtClean="0"/>
              <a:t>”. </a:t>
            </a:r>
          </a:p>
          <a:p>
            <a:pPr>
              <a:buNone/>
            </a:pPr>
            <a:r>
              <a:rPr lang="es-CO" sz="3600" dirty="0" smtClean="0"/>
              <a:t> </a:t>
            </a:r>
          </a:p>
        </p:txBody>
      </p:sp>
      <p:pic>
        <p:nvPicPr>
          <p:cNvPr id="53250" name="Picture 2" descr="http://t0.gstatic.com/images?q=tbn:ANd9GcRJgUe5mqMcCXucvNSDbh8RCE9HQJMUfxbBwFDC51rD2-yT6wTT"/>
          <p:cNvPicPr>
            <a:picLocks noChangeAspect="1" noChangeArrowheads="1"/>
          </p:cNvPicPr>
          <p:nvPr/>
        </p:nvPicPr>
        <p:blipFill>
          <a:blip r:embed="rId2" cstate="print"/>
          <a:srcRect/>
          <a:stretch>
            <a:fillRect/>
          </a:stretch>
        </p:blipFill>
        <p:spPr bwMode="auto">
          <a:xfrm>
            <a:off x="6588224" y="2564904"/>
            <a:ext cx="2232248" cy="3634334"/>
          </a:xfrm>
          <a:prstGeom prst="rect">
            <a:avLst/>
          </a:prstGeom>
          <a:noFill/>
        </p:spPr>
      </p:pic>
      <p:pic>
        <p:nvPicPr>
          <p:cNvPr id="53254" name="Picture 6" descr="http://t1.gstatic.com/images?q=tbn:ANd9GcTGm4rnlQZ7oLatAZrmhrY9nizsO67aN67CLflXffGzQoZITFuD"/>
          <p:cNvPicPr>
            <a:picLocks noChangeAspect="1" noChangeArrowheads="1"/>
          </p:cNvPicPr>
          <p:nvPr/>
        </p:nvPicPr>
        <p:blipFill>
          <a:blip r:embed="rId3" cstate="print"/>
          <a:srcRect/>
          <a:stretch>
            <a:fillRect/>
          </a:stretch>
        </p:blipFill>
        <p:spPr bwMode="auto">
          <a:xfrm>
            <a:off x="395536" y="2564904"/>
            <a:ext cx="2502024"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3254"/>
                                        </p:tgtEl>
                                        <p:attrNameLst>
                                          <p:attrName>style.visibility</p:attrName>
                                        </p:attrNameLst>
                                      </p:cBhvr>
                                      <p:to>
                                        <p:strVal val="visible"/>
                                      </p:to>
                                    </p:set>
                                    <p:anim to="" calcmode="lin" valueType="num">
                                      <p:cBhvr>
                                        <p:cTn id="12" dur="1" fill="hold"/>
                                        <p:tgtEl>
                                          <p:spTgt spid="5325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3250"/>
                                        </p:tgtEl>
                                        <p:attrNameLst>
                                          <p:attrName>style.visibility</p:attrName>
                                        </p:attrNameLst>
                                      </p:cBhvr>
                                      <p:to>
                                        <p:strVal val="visible"/>
                                      </p:to>
                                    </p:set>
                                    <p:anim to="" calcmode="lin" valueType="num">
                                      <p:cBhvr>
                                        <p:cTn id="27" dur="1" fill="hold"/>
                                        <p:tgtEl>
                                          <p:spTgt spid="5325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74754" name="Picture 2" descr="http://t3.gstatic.com/images?q=tbn:ANd9GcQ8DE80_ifFuGlUbkES2wbjRpoUFTKsYYj467JjpzKdYv8pJ1ob"/>
          <p:cNvPicPr>
            <a:picLocks noChangeAspect="1" noChangeArrowheads="1"/>
          </p:cNvPicPr>
          <p:nvPr/>
        </p:nvPicPr>
        <p:blipFill>
          <a:blip r:embed="rId2" cstate="print"/>
          <a:srcRect/>
          <a:stretch>
            <a:fillRect/>
          </a:stretch>
        </p:blipFill>
        <p:spPr bwMode="auto">
          <a:xfrm>
            <a:off x="4211960" y="260648"/>
            <a:ext cx="3816424" cy="2952328"/>
          </a:xfrm>
          <a:prstGeom prst="rect">
            <a:avLst/>
          </a:prstGeom>
          <a:noFill/>
        </p:spPr>
      </p:pic>
      <p:sp>
        <p:nvSpPr>
          <p:cNvPr id="5" name="4 Forma en L"/>
          <p:cNvSpPr/>
          <p:nvPr/>
        </p:nvSpPr>
        <p:spPr>
          <a:xfrm>
            <a:off x="251520" y="404664"/>
            <a:ext cx="8496944" cy="6120680"/>
          </a:xfrm>
          <a:prstGeom prst="corner">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t>Un día le pedí que me la prestara, yo apenas podía tartamudear la lectura, que emoción sentí al tener una Biblia por primer ves en mis manos , y el poder leer ese Libro Sagrado.  Recuerdo que lo primero que leí fue: “</a:t>
            </a:r>
            <a:r>
              <a:rPr lang="es-CO" sz="2800" b="1" dirty="0" smtClean="0">
                <a:solidFill>
                  <a:srgbClr val="002060"/>
                </a:solidFill>
              </a:rPr>
              <a:t>En el principio reo </a:t>
            </a:r>
            <a:r>
              <a:rPr lang="es-CO" sz="2800" b="1" u="sng" dirty="0" smtClean="0">
                <a:solidFill>
                  <a:srgbClr val="002060"/>
                </a:solidFill>
              </a:rPr>
              <a:t>Dios</a:t>
            </a:r>
            <a:r>
              <a:rPr lang="es-CO" sz="2800" b="1" dirty="0" smtClean="0">
                <a:solidFill>
                  <a:srgbClr val="002060"/>
                </a:solidFill>
              </a:rPr>
              <a:t> los cielos y la tierra”</a:t>
            </a:r>
            <a:r>
              <a:rPr lang="es-CO" sz="2800" dirty="0" smtClean="0"/>
              <a:t> (Génesis 1:1).</a:t>
            </a:r>
          </a:p>
          <a:p>
            <a:endParaRPr lang="es-CO" sz="2000" dirty="0"/>
          </a:p>
        </p:txBody>
      </p:sp>
      <p:pic>
        <p:nvPicPr>
          <p:cNvPr id="74756" name="Picture 4" descr="http://t3.gstatic.com/images?q=tbn:ANd9GcSMvDtAKIIqiBu2FUO2IrtRf2vGu3nVgWzRbD4uaJzrzArerwjT3A"/>
          <p:cNvPicPr>
            <a:picLocks noChangeAspect="1" noChangeArrowheads="1"/>
          </p:cNvPicPr>
          <p:nvPr/>
        </p:nvPicPr>
        <p:blipFill>
          <a:blip r:embed="rId3" cstate="print"/>
          <a:srcRect/>
          <a:stretch>
            <a:fillRect/>
          </a:stretch>
        </p:blipFill>
        <p:spPr bwMode="auto">
          <a:xfrm>
            <a:off x="467544" y="620688"/>
            <a:ext cx="2664296" cy="280377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4754"/>
                                        </p:tgtEl>
                                        <p:attrNameLst>
                                          <p:attrName>style.visibility</p:attrName>
                                        </p:attrNameLst>
                                      </p:cBhvr>
                                      <p:to>
                                        <p:strVal val="visible"/>
                                      </p:to>
                                    </p:set>
                                    <p:animEffect transition="in" filter="randombar(horizontal)">
                                      <p:cBhvr>
                                        <p:cTn id="12" dur="500"/>
                                        <p:tgtEl>
                                          <p:spTgt spid="7475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74756"/>
                                        </p:tgtEl>
                                        <p:attrNameLst>
                                          <p:attrName>style.visibility</p:attrName>
                                        </p:attrNameLst>
                                      </p:cBhvr>
                                      <p:to>
                                        <p:strVal val="visible"/>
                                      </p:to>
                                    </p:set>
                                    <p:animEffect transition="in" filter="diamond(in)">
                                      <p:cBhvr>
                                        <p:cTn id="17" dur="2000"/>
                                        <p:tgtEl>
                                          <p:spTgt spid="747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2"/>
          </a:solidFill>
        </p:spPr>
        <p:txBody>
          <a:bodyPr>
            <a:normAutofit fontScale="85000" lnSpcReduction="10000"/>
          </a:bodyPr>
          <a:lstStyle/>
          <a:p>
            <a:pPr algn="ctr">
              <a:buNone/>
            </a:pPr>
            <a:r>
              <a:rPr lang="es-CO" dirty="0" smtClean="0"/>
              <a:t>    Seguí leyendo poco a poco, y todo el capitulo uno me decía que Dios había creado todas las cosas en </a:t>
            </a:r>
            <a:r>
              <a:rPr lang="es-CO" b="1" dirty="0" smtClean="0">
                <a:solidFill>
                  <a:srgbClr val="0070C0"/>
                </a:solidFill>
              </a:rPr>
              <a:t>seis días</a:t>
            </a:r>
            <a:r>
              <a:rPr lang="es-CO" dirty="0" smtClean="0"/>
              <a:t>, incluyendo el </a:t>
            </a:r>
            <a:r>
              <a:rPr lang="es-CO" b="1" u="sng" dirty="0" smtClean="0">
                <a:solidFill>
                  <a:srgbClr val="0070C0"/>
                </a:solidFill>
              </a:rPr>
              <a:t>“mar y las fuentes de las aguas”.</a:t>
            </a:r>
          </a:p>
          <a:p>
            <a:endParaRPr lang="es-CO" dirty="0" smtClean="0"/>
          </a:p>
          <a:p>
            <a:pPr algn="ctr">
              <a:buNone/>
            </a:pPr>
            <a:r>
              <a:rPr lang="es-CO" dirty="0" smtClean="0"/>
              <a:t>   Pero vaya, que sorpresa me dio cuando ley en el </a:t>
            </a:r>
            <a:r>
              <a:rPr lang="es-CO" b="1" dirty="0" smtClean="0">
                <a:solidFill>
                  <a:srgbClr val="FF0000"/>
                </a:solidFill>
              </a:rPr>
              <a:t>Capitulo 2:1-3</a:t>
            </a:r>
            <a:r>
              <a:rPr lang="es-CO" dirty="0" smtClean="0"/>
              <a:t>, que Dios había</a:t>
            </a:r>
            <a:r>
              <a:rPr lang="es-CO" b="1" u="sng" dirty="0" smtClean="0">
                <a:solidFill>
                  <a:srgbClr val="0070C0"/>
                </a:solidFill>
              </a:rPr>
              <a:t> “reposado”, “bendecido”, y “santificado” el sábado</a:t>
            </a:r>
            <a:r>
              <a:rPr lang="es-CO" dirty="0" smtClean="0"/>
              <a:t>, cuando todavía no existía el pecado, me decía que no había santificado el domingo.</a:t>
            </a:r>
          </a:p>
          <a:p>
            <a:pPr algn="ctr">
              <a:buNone/>
            </a:pPr>
            <a:endParaRPr lang="es-CO" dirty="0" smtClean="0"/>
          </a:p>
          <a:p>
            <a:pPr algn="ctr">
              <a:buNone/>
            </a:pPr>
            <a:r>
              <a:rPr lang="es-CO" dirty="0" smtClean="0"/>
              <a:t>No entendía, como era posible que la iglesia enseñara que el domingo era el día de reposo, cuando la Biblia decía que el día de reposo era el sábado. </a:t>
            </a:r>
          </a:p>
          <a:p>
            <a:pPr algn="ctr"/>
            <a:endParaRPr lang="es-CO" dirty="0" smtClean="0"/>
          </a:p>
          <a:p>
            <a:pPr algn="ctr">
              <a:buNone/>
            </a:pPr>
            <a:r>
              <a:rPr lang="es-CO" dirty="0" smtClean="0"/>
              <a:t>    </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834880" cy="5577483"/>
          </a:xfrm>
        </p:spPr>
        <p:txBody>
          <a:bodyPr>
            <a:normAutofit/>
          </a:bodyPr>
          <a:lstStyle/>
          <a:p>
            <a:pPr algn="ctr">
              <a:buNone/>
            </a:pPr>
            <a:r>
              <a:rPr lang="es-CO" dirty="0" smtClean="0"/>
              <a:t>     Desde entonces el Señor toco mi corazón y seguí adorando a Dios con mayor devoción de lo que lo había hecho anteriormente, además seguí santificando el sábado como Dios lo decía</a:t>
            </a:r>
            <a:r>
              <a:rPr lang="es-CO" dirty="0" smtClean="0">
                <a:solidFill>
                  <a:srgbClr val="FF0000"/>
                </a:solidFill>
              </a:rPr>
              <a:t> </a:t>
            </a:r>
            <a:r>
              <a:rPr lang="es-CO" b="1" dirty="0" smtClean="0">
                <a:solidFill>
                  <a:srgbClr val="FF0000"/>
                </a:solidFill>
              </a:rPr>
              <a:t>(Léase Éxodo 20:8-11. Ojala en una versión Católica).     </a:t>
            </a:r>
          </a:p>
          <a:p>
            <a:endParaRPr lang="es-CO" dirty="0"/>
          </a:p>
        </p:txBody>
      </p:sp>
      <p:pic>
        <p:nvPicPr>
          <p:cNvPr id="75778" name="Picture 2" descr="http://t1.gstatic.com/images?q=tbn:ANd9GcTLsSZnv0h3LHeoN5DLLlHy-6MAlDDATbgqnLfJ4WwDwfd_KmhW_Q"/>
          <p:cNvPicPr>
            <a:picLocks noChangeAspect="1" noChangeArrowheads="1"/>
          </p:cNvPicPr>
          <p:nvPr/>
        </p:nvPicPr>
        <p:blipFill>
          <a:blip r:embed="rId2" cstate="print"/>
          <a:srcRect/>
          <a:stretch>
            <a:fillRect/>
          </a:stretch>
        </p:blipFill>
        <p:spPr bwMode="auto">
          <a:xfrm>
            <a:off x="5652120" y="1340768"/>
            <a:ext cx="3240360" cy="388843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2"/>
          </a:solidFill>
        </p:spPr>
        <p:txBody>
          <a:bodyPr>
            <a:normAutofit lnSpcReduction="10000"/>
          </a:bodyPr>
          <a:lstStyle/>
          <a:p>
            <a:pPr algn="ctr">
              <a:buNone/>
            </a:pPr>
            <a:r>
              <a:rPr lang="es-ES" sz="4000" b="1" dirty="0" smtClean="0">
                <a:solidFill>
                  <a:srgbClr val="FFFF00"/>
                </a:solidFill>
              </a:rPr>
              <a:t>Entonces</a:t>
            </a:r>
            <a:r>
              <a:rPr lang="es-ES" sz="4000" b="1" dirty="0" smtClean="0">
                <a:solidFill>
                  <a:srgbClr val="FFFF00"/>
                </a:solidFill>
                <a:latin typeface="Agency FB" pitchFamily="34" charset="0"/>
              </a:rPr>
              <a:t> ¿Qué pasa con la adoración o veneración a María y todos los santos como lo enseña la iglesia Católica?  </a:t>
            </a:r>
          </a:p>
          <a:p>
            <a:pPr algn="ctr"/>
            <a:endParaRPr lang="es-ES" b="1" dirty="0" smtClean="0"/>
          </a:p>
          <a:p>
            <a:pPr algn="ctr">
              <a:buNone/>
            </a:pPr>
            <a:r>
              <a:rPr lang="es-ES" b="1" dirty="0" smtClean="0"/>
              <a:t> SOLO SIRVE PARA ALIMENTAR UNA MENTIRA CUYO PROPOSITO ES RENDIRLE CULTO A OTROS DIOSES. Prohibido en el primer Mandamiento (Exo.20:3).</a:t>
            </a:r>
          </a:p>
          <a:p>
            <a:pPr algn="ctr">
              <a:buNone/>
            </a:pPr>
            <a:endParaRPr lang="es-ES" b="1" dirty="0" smtClean="0"/>
          </a:p>
          <a:p>
            <a:pPr algn="ctr">
              <a:buNone/>
            </a:pPr>
            <a:r>
              <a:rPr lang="es-ES" sz="3600" b="1" dirty="0" smtClean="0">
                <a:solidFill>
                  <a:srgbClr val="FFFF00"/>
                </a:solidFill>
                <a:latin typeface="Agency FB" pitchFamily="34" charset="0"/>
              </a:rPr>
              <a:t>¿Pero compartida con quién? </a:t>
            </a:r>
          </a:p>
          <a:p>
            <a:pPr algn="ctr">
              <a:buNone/>
            </a:pPr>
            <a:r>
              <a:rPr lang="es-ES" b="1" dirty="0" smtClean="0"/>
              <a:t>Con el paganismo</a:t>
            </a:r>
            <a:endParaRPr lang="es-E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4824536" cy="6264696"/>
          </a:xfrm>
          <a:solidFill>
            <a:srgbClr val="FFFF00"/>
          </a:solidFill>
        </p:spPr>
        <p:txBody>
          <a:bodyPr>
            <a:normAutofit/>
          </a:bodyPr>
          <a:lstStyle/>
          <a:p>
            <a:pPr algn="ctr"/>
            <a:r>
              <a:rPr lang="es-ES" dirty="0" smtClean="0"/>
              <a:t>El contenido del siguiente mensaje es extraído de un comentario católico  y lo transcribo con el fin de demostrar que el 25 de diciembre se adoraban muchos dioses paganos,  por esa razón la</a:t>
            </a:r>
            <a:r>
              <a:rPr lang="es-ES" b="1" dirty="0" smtClean="0">
                <a:solidFill>
                  <a:srgbClr val="0070C0"/>
                </a:solidFill>
              </a:rPr>
              <a:t> “cuarta Bestia espantosa, terrible y muy fuerte” de</a:t>
            </a:r>
            <a:r>
              <a:rPr lang="es-ES" dirty="0" smtClean="0"/>
              <a:t> </a:t>
            </a:r>
            <a:r>
              <a:rPr lang="es-ES" b="1" dirty="0" smtClean="0">
                <a:solidFill>
                  <a:srgbClr val="FF0000"/>
                </a:solidFill>
              </a:rPr>
              <a:t>(Daniel 7:7)</a:t>
            </a:r>
            <a:r>
              <a:rPr lang="es-ES" dirty="0" smtClean="0"/>
              <a:t>, </a:t>
            </a:r>
            <a:r>
              <a:rPr lang="es-ES" b="1" dirty="0" smtClean="0">
                <a:solidFill>
                  <a:srgbClr val="0070C0"/>
                </a:solidFill>
              </a:rPr>
              <a:t>es la misma de</a:t>
            </a:r>
            <a:r>
              <a:rPr lang="es-ES" dirty="0" smtClean="0"/>
              <a:t> </a:t>
            </a:r>
            <a:r>
              <a:rPr lang="es-ES" b="1" dirty="0" smtClean="0">
                <a:solidFill>
                  <a:srgbClr val="FF0000"/>
                </a:solidFill>
              </a:rPr>
              <a:t>(Apocalipsis 13:2).</a:t>
            </a:r>
          </a:p>
          <a:p>
            <a:pPr algn="ctr"/>
            <a:endParaRPr lang="es-ES" dirty="0" smtClean="0"/>
          </a:p>
        </p:txBody>
      </p:sp>
      <p:sp>
        <p:nvSpPr>
          <p:cNvPr id="50178" name="AutoShape 2" descr="data:image/jpg;base64,/9j/4AAQSkZJRgABAQAAAQABAAD/2wCEAAkGBhMSEBQSEhMUFBQWFh4ZGRgXGRwfFxcaGRwcFRkeGRgYHCYeFyEjIBUWITAiJCcpOC0sGR4xNTAqNSYrLCkBCQoKDgwOGg8PGikiHiQ2KTEsLSksLCw0LCwpKSosLCwsKSwsKSwsLCwsLCwpKiwsLCksLCksLCksLCwsLCkpKf/AABEIAGoAgAMBIgACEQEDEQH/xAAcAAACAgMBAQAAAAAAAAAAAAAFBgQHAAIDAQj/xAA6EAACAgAFAQYFAgQFBAMAAAABAgMRAAQSITFBBQYTIlFhBzJxgZEjQhRiobFDUnLB8IKz0eEXJDP/xAAYAQADAQEAAAAAAAAAAAAAAAABAgMABP/EACURAAICAgICAgIDAQAAAAAAAAABAhEDIRIxE0EiUQQyYXGRFP/aAAwDAQACEQMRAD8AvE410Dmt8bY8vGMe4zGkkoUEk0ALJPAA5JPTCtnviFAGIhHjAcsL036A6SD039xWCk30ahrvHuFfsrv5HM2nwZ16aghdL/1R2V56gYZTJ9cajPXZvjMa68YJAeMAFm2Mxrr9MamcXpsXV11obE19x+cYJvjMLGb+IGVTXXiOEJtkAK0BZZTdOAQw26qw6YIZDvFDICRIoIIVlYgMjE6ArA9SwKitiQavB4gbCwXe6xtjmkwJNEGjRojY80fTkfnG4OAE9xmMxmMY8vEPP5zQNuTiZgH2/NpIOKYo8pUQzz4QsE9/JHkyPlvSWpiOg0tpv216Bvjj3FOTeBI/CiE6A6g6guTvbKWFkG+Bxx7k52b50KMoKnaiLBvmwdjhW73d1osuqyQnRrcL4fIuidSE2VIq63FXsDh5xp8R8M1OCH7WbqvzjSS7oc/2GFfuP2w7kROS6tGZEJ5TSwRls7sp1Ky80NQugMMnaWfjy8byyNSqLPr9h1xP9XQzi+jskAqumBPb3eAQFYlAeV+E6Ku9u/8AKCKrqdh1IBZn4gOxBiRBGRy9M1k7bJIKFVgFmu0HeefMHRrBRBpBo0qkiiSTWqvqDh/G/Zkk9DXkO+gRmizK04oq0atolvegtsUbY7EmwCb2ICouXeRFHzkZVJEBFsxj3dN92s/xi17pfTAuHvHJYdvKSCRsT5GIaMFjyCtck0Ths7IzWuHIZkCjFmXhc3wk1qfy/hb404pJND00LL55SjAIdzKl2CHDmORAOTsspINf4u14lZrPFVacRj9JXkDEAqjySrIgY8sDbbD/ACXtWO2a7BLSSZVdpI8/C6Gv8B1Rbu9goXjqYwPpy7NDPHHCwPiT9oAMhuhFEWLKfVbWT884HP0Zr2Ny9ovHC8YIE2tQ1EWryKrMdumuTTZ6fbDZiu582sa5/PBVJ/iBCmoGvI4Lk9T5hW3+T64be7neNM3FrXyuPnQ8oT+LU0aat6PUECbWrAGAce4iZfPI7MEYNpbS1dGoEg++4xKwDGYAdpReLOB+1f74OyNQJwv9lgvKztxdY6MKq5HJ+S74w+z3tvtgZWJdK6pHsRr0sC2ZiOAB/UgbE4Q52kzEx165Hal2rUf5EA//ADXYXwLBvDL30hJmjoEqYnQEftYMhI/6hp2/kPpgXkneCJMwFUSMj+GpBL2X8z0BwqM3O26+owY9cvZ0xXGOiWnaceSR1FyZjToYqwCQ7WFVip3BIJpWs1ewAwoNmSxsr4r9S1Eg9CztuL9B6E0OknMEzOwvcnW7kDVtS2P5mqq/lJqhWOck4UDSAFv5RvzW5PUnayf9hi0Ipf2LJtkTMpKRqaWiWUAKAALYDbUCTX962wQz06oqwrsgJsEi2bnUWF8871vgRm86CyHn9RTp6mmG1fYfesHc+6qzfp1Y32tzW7+o4F9MPLb0DG7u9kGEQTZZI55BDJCfCWY8U5MkSyDjSbcBttJRrPqTi7SOTykuTlV1klIkicWU1KUtw3oCqMB1JqhywPN5ZlIaHd9kbyqUKndg4fUGUVdEGiARyBgbmc1KIwGIBiJClRsiMCQKHKB0HHAYAYhPH/hdTTtDRN3lOaznisBHUYPkLAh4xJ4Q10CAWbe6AGmzWrHGXt1stmUdNJC3KuoM3mZfDOos4P73pgTZNm6GAc0iSG4VlZdzcgS1bUbWLTRkVVKjerob7kY1y4ArShaOidUWkSNX7lWTZq3B9ya/y4jxjVlNtaQ0jtJs3lP4KOMlzI8zMNlOqQyW1g6QGkWxbbChZIxzjya5MSv4wmljQqY4SwTU/wAqSyGrs+bwwF4JPSwGU85aRlJiI8qOSLDNY+Uo0iqPDFk+bng4IwzlowmhU0ghY0pI4ixolRd2QPmYlqPIxWML6JN7otLsRY1ysRhIZCAwYKF1FjZOgCk3J8vSq6YOA4SO4OdEsckJPyMHU+qSWf6Osm3QafXDso2xCarQitSZw7QkqNvpiDkNMcepiB1JP4/3xM7SjuM+2+FXvi7DJxIP8WeNPY8uAfqVXDxfwJcXLMiB2j3ofxGlidigewleSRQQrij66Wo7U3teI3e7OCR1e/0jGHQkfKjLrYgH9zbA+wArmw01eF5K8p4+p12T05J++JHa+dD9lNJuzwEQuRwKIKEj3RwDXWrxSLXZ1ZsXjaogNKEh32YjUeL3rSPtY/rgXmcwBv0vf/nT7YhHPFySTZ5v6tjhnpNx9BY6WegPT/1hpTpi8eUb+jrLIb+osHqOgP1sgj3GGBpmdUlJtpEsrvsSoBFe1V+fTCrnCwKg7H3FGmXUv5BGGfsOpYkbUL0oN6AtdIN/TS35GKxIxe2csy+uMoPKWdfYg2L84NgAaq+vBxBy86o7FWJQea6O1agAC3JKhQCNiF9jedqhQrAFOSari6tWO4A2q7+uO2U7IzGYyjZiBWZIx4LRqLYBYwQ9csQZHND163jNqKs0k+RDTtQBthqVSSqlRaksWIWTVVaieQdtrxIzHbindUaPaiy6C2n+Un5fqAcB1mWlN15a+vmkYn6r5BjwSKSAvN8AH8/mvteOeo8i3lycPV/XsNyZlXTy0FA0qpF0FGnf6ArR63id2dOFDVa2p2a7Fcr1s+T8V7YExsggjQG3Y69uUXfSSdqNaWAvg4L5dtKE15i+q2RxuBppfLpPNmjvjotNAjC5W+hs7hNpzjhQVSSI1fqjAivTZn/p6YsbCJ8O8kS8srNqCUi9LZgHkJHrugHp5sPYxxZf2YX2eMLBGF7vZ2aXyjKgt42WVB6mJg5AHUkBgPcjDEcRM5GSVPv+MLHboST4/JFRSqAJms6diTW3W7PTkD+nXD12P3PiGVlhkDXmU/W3PJXSKBsIVFcDkY492ewgk+ZWRdSo66S45bzNYrYijHvXrgh2l27FFJTSIln97BeNtrPqP74tXLSD+R+RdWUVnezpstm5MmVLSCQIg6uGJKMP9S0frYx0zXY2ZWRIJIXjmdh4aEVrFkWPa/xti9F7LymamizgVJJY1ISRTdauONmI3q+LNc4KSKvz6VLrYBoahfIB5F4W/wCCaarspvvf3VYZ2HL5cX+ilbcmP9NiTwehO+14Kdq92VyRjMR/TlUKpJphNXnH0dRq+ob1FvU0SaxJoXxFXQDXmom9IPTevxhb78dvRmGXJ6S0rKCW/bG2zLfUmtzXFj3q1tUSwz+QtjIRFdTItb1YsqRVDa73bmuuC/cDtfL5UzJPKkavTDUwAtSUYD1JBj96B6DZH/i5PNQAF6ib3JNLdWa2KmtucaCV0kVzTJICNh18oqjzwAD7gj3aXyVHXKnsY+//AHfk/jC2UjaVGjWQ+Gusbii5oG9RF313OFPsTIySzRx6X0u6ozBflEnlu62PmsX6exxcPwrzIkyh6mNtAP8AJZlT/un7EccBpmyC+Yr5WZkJYDfyEV/Sx9zjk/XRnKTd2U/3x7rnI5mowBFMT4Y5rSFJU2buwNzd6vXHGKWju3NsdLDVS22wNqCfcfbrhu+L1VlGBBZJGYr6oAAxv6lBXXV9cJ+ZZNSoFGilu+Tdsfb243x1YnyiBNrRYnw4m8k8e40yBgDV6XUCyV2PmSQfb6Ychiufh5P/APckCrpVoSzAcalkCqa6Xb/fVixrxy5FUmZbMOBPafb+Xy7gTTxxkjZWZQeeQLvBbFI/EvsRkzbSG6Y3d7V06YEVsSbpDX3m+JkYXw8i3iyN+/SdCggjYmrN16gX14wgy5hJmvMHXITdsSfarU7D2GBGXzqAbH8bCx/fG00xBLLWrn28v/B9cWjo5JNzY5ZDLCEpJk5AGuyBsrjnSwrzX0268g4fMj2scxEaGmUbOvoR1HqDX9xyMUVFn5lkDwuaHTjpZsfts+h+g9GaPt2XTGzh9LrsVLbAUWLFLJra9W+3XFFTdiuLSpst7I5Ngylx0vfp/wA2/OKS7xdpn+JzDsN/4mQtYFkI5jFbA2FCkC97PGC3YfauYfNNHlfFDIwOqyVWzyxJKkEHgk303rBvvBlYWljzKyZf+JRlaZAA0TsOGdQSR+4AmyNvQ4G+VsrCaxxpCFmJHRtZBKnSCxJIBIseYHy6gYyD/MNjxib2f2DLJmsvG6yJHmHHhsy0roVDMwIGngqdr9NqoMnaEsMGbaWBLgmURzwtvH5ugX9vzEgjYEsKpsEslm4IBlCyyD+G8RY9R1A/MouhZ2koN6A3jOT9Iyyr7GDuB2Gcqk6WSrZiV1/0AiNPzox375961ysLaWXxTVDkizpvfyg9Bq2vmwKKX2t3wmnJQaolJ8qqxDGurV/uRXphf7SmBgdtPlQ0SDZJfy6rJJLAtsT6CuMTWNyewvMkqRw7Z7blzO07GRjRTTZAo3VFjq39K3B2FY8yOYctrKl1RdRYcLoGwN/X5bvfjA3PQGIRa13kTWL4DFm2G/y1oH2x74hDNpvww5BJ/bbkiwdr0Kxo7XV46UkujLIl0Ofw/wC9UeWkk8YOfFEal1AKrpaYsW323kBoe/tdxDHzmmVkVg2lizgKARRaQ0VFUBekixt8w9Nr+7DcnLQlufDW/fyjf745csadlceRT6J+IHbHY0eZiaOVbBHPUfQ4n4zESpTme+C0gl/ScFLuzQ99xiVmPg1IVpZVFjf8UemLZxmH5sTxxKmHwmmurULe+4IYen/jDF2L3MmhkQWojjSqHLNuOnsevpxh2xgwfIxXii+xI7V7p5mWxGUiFEDTQNEUa0jy2CRfJBriwRGW+DxAtpRZ5Avf2voMWfjMK5tuwrFFKioc/wDDHNqT4ZDA1fm5rjnmvt98S8n8NMy1CRwPckEj2H9cWkMYMbkzeKIkv8NE0hUlYet9frVXgNm/hxKkSxqBJ5wxIOkeU+UEcnqdj1xaGPMFTaYHhi1RVGd7jTtetWkLPr2XZKbYL9V6Ct1GPf8A47k1IpUkFzI+2xtrClv3VSj/AKd6Axapxhw3lYv/ADxEmHuADLEX+SMXtyXNgsd/Rj/TDrDHpUKOAAPxtj1MbYSU3LspDGodH//Z"/>
          <p:cNvSpPr>
            <a:spLocks noChangeAspect="1" noChangeArrowheads="1"/>
          </p:cNvSpPr>
          <p:nvPr/>
        </p:nvSpPr>
        <p:spPr bwMode="auto">
          <a:xfrm>
            <a:off x="155575" y="-479425"/>
            <a:ext cx="1219200" cy="10096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0180" name="AutoShape 4" descr="data:image/jpg;base64,/9j/4AAQSkZJRgABAQAAAQABAAD/2wCEAAkGBhMSEBQSEhMUFBQWFh4ZGRgXGRwfFxcaGRwcFRkeGRgYHCYeFyEjIBUWITAiJCcpOC0sGR4xNTAqNSYrLCkBCQoKDgwOGg8PGikiHiQ2KTEsLSksLCw0LCwpKSosLCwsKSwsKSwsLCwsLCwpKiwsLCksLCksLCksLCwsLCkpKf/AABEIAGoAgAMBIgACEQEDEQH/xAAcAAACAgMBAQAAAAAAAAAAAAAFBgQHAAIDAQj/xAA6EAACAgAFAQYFAgQFBAMAAAABAgMRAAQSITFBBQYTIlFhBzJxgZEjQhRiobFDUnLB8IKz0eEXJDP/xAAYAQADAQEAAAAAAAAAAAAAAAABAgMABP/EACURAAICAgICAgIDAQAAAAAAAAABAhEDIRIxE0EiUQQyYXGRFP/aAAwDAQACEQMRAD8AvE410Dmt8bY8vGMe4zGkkoUEk0ALJPAA5JPTCtnviFAGIhHjAcsL036A6SD039xWCk30ahrvHuFfsrv5HM2nwZ16aghdL/1R2V56gYZTJ9cajPXZvjMa68YJAeMAFm2Mxrr9MamcXpsXV11obE19x+cYJvjMLGb+IGVTXXiOEJtkAK0BZZTdOAQw26qw6YIZDvFDICRIoIIVlYgMjE6ArA9SwKitiQavB4gbCwXe6xtjmkwJNEGjRojY80fTkfnG4OAE9xmMxmMY8vEPP5zQNuTiZgH2/NpIOKYo8pUQzz4QsE9/JHkyPlvSWpiOg0tpv216Bvjj3FOTeBI/CiE6A6g6guTvbKWFkG+Bxx7k52b50KMoKnaiLBvmwdjhW73d1osuqyQnRrcL4fIuidSE2VIq63FXsDh5xp8R8M1OCH7WbqvzjSS7oc/2GFfuP2w7kROS6tGZEJ5TSwRls7sp1Ky80NQugMMnaWfjy8byyNSqLPr9h1xP9XQzi+jskAqumBPb3eAQFYlAeV+E6Ku9u/8AKCKrqdh1IBZn4gOxBiRBGRy9M1k7bJIKFVgFmu0HeefMHRrBRBpBo0qkiiSTWqvqDh/G/Zkk9DXkO+gRmizK04oq0atolvegtsUbY7EmwCb2ICouXeRFHzkZVJEBFsxj3dN92s/xi17pfTAuHvHJYdvKSCRsT5GIaMFjyCtck0Ths7IzWuHIZkCjFmXhc3wk1qfy/hb404pJND00LL55SjAIdzKl2CHDmORAOTsspINf4u14lZrPFVacRj9JXkDEAqjySrIgY8sDbbD/ACXtWO2a7BLSSZVdpI8/C6Gv8B1Rbu9goXjqYwPpy7NDPHHCwPiT9oAMhuhFEWLKfVbWT884HP0Zr2Ny9ovHC8YIE2tQ1EWryKrMdumuTTZ6fbDZiu582sa5/PBVJ/iBCmoGvI4Lk9T5hW3+T64be7neNM3FrXyuPnQ8oT+LU0aat6PUECbWrAGAce4iZfPI7MEYNpbS1dGoEg++4xKwDGYAdpReLOB+1f74OyNQJwv9lgvKztxdY6MKq5HJ+S74w+z3tvtgZWJdK6pHsRr0sC2ZiOAB/UgbE4Q52kzEx165Hal2rUf5EA//ADXYXwLBvDL30hJmjoEqYnQEftYMhI/6hp2/kPpgXkneCJMwFUSMj+GpBL2X8z0BwqM3O26+owY9cvZ0xXGOiWnaceSR1FyZjToYqwCQ7WFVip3BIJpWs1ewAwoNmSxsr4r9S1Eg9CztuL9B6E0OknMEzOwvcnW7kDVtS2P5mqq/lJqhWOck4UDSAFv5RvzW5PUnayf9hi0Ipf2LJtkTMpKRqaWiWUAKAALYDbUCTX962wQz06oqwrsgJsEi2bnUWF8871vgRm86CyHn9RTp6mmG1fYfesHc+6qzfp1Y32tzW7+o4F9MPLb0DG7u9kGEQTZZI55BDJCfCWY8U5MkSyDjSbcBttJRrPqTi7SOTykuTlV1klIkicWU1KUtw3oCqMB1JqhywPN5ZlIaHd9kbyqUKndg4fUGUVdEGiARyBgbmc1KIwGIBiJClRsiMCQKHKB0HHAYAYhPH/hdTTtDRN3lOaznisBHUYPkLAh4xJ4Q10CAWbe6AGmzWrHGXt1stmUdNJC3KuoM3mZfDOos4P73pgTZNm6GAc0iSG4VlZdzcgS1bUbWLTRkVVKjerob7kY1y4ArShaOidUWkSNX7lWTZq3B9ya/y4jxjVlNtaQ0jtJs3lP4KOMlzI8zMNlOqQyW1g6QGkWxbbChZIxzjya5MSv4wmljQqY4SwTU/wAqSyGrs+bwwF4JPSwGU85aRlJiI8qOSLDNY+Uo0iqPDFk+bng4IwzlowmhU0ghY0pI4ixolRd2QPmYlqPIxWML6JN7otLsRY1ysRhIZCAwYKF1FjZOgCk3J8vSq6YOA4SO4OdEsckJPyMHU+qSWf6Osm3QafXDso2xCarQitSZw7QkqNvpiDkNMcepiB1JP4/3xM7SjuM+2+FXvi7DJxIP8WeNPY8uAfqVXDxfwJcXLMiB2j3ofxGlidigewleSRQQrij66Wo7U3teI3e7OCR1e/0jGHQkfKjLrYgH9zbA+wArmw01eF5K8p4+p12T05J++JHa+dD9lNJuzwEQuRwKIKEj3RwDXWrxSLXZ1ZsXjaogNKEh32YjUeL3rSPtY/rgXmcwBv0vf/nT7YhHPFySTZ5v6tjhnpNx9BY6WegPT/1hpTpi8eUb+jrLIb+osHqOgP1sgj3GGBpmdUlJtpEsrvsSoBFe1V+fTCrnCwKg7H3FGmXUv5BGGfsOpYkbUL0oN6AtdIN/TS35GKxIxe2csy+uMoPKWdfYg2L84NgAaq+vBxBy86o7FWJQea6O1agAC3JKhQCNiF9jedqhQrAFOSari6tWO4A2q7+uO2U7IzGYyjZiBWZIx4LRqLYBYwQ9csQZHND163jNqKs0k+RDTtQBthqVSSqlRaksWIWTVVaieQdtrxIzHbindUaPaiy6C2n+Un5fqAcB1mWlN15a+vmkYn6r5BjwSKSAvN8AH8/mvteOeo8i3lycPV/XsNyZlXTy0FA0qpF0FGnf6ArR63id2dOFDVa2p2a7Fcr1s+T8V7YExsggjQG3Y69uUXfSSdqNaWAvg4L5dtKE15i+q2RxuBppfLpPNmjvjotNAjC5W+hs7hNpzjhQVSSI1fqjAivTZn/p6YsbCJ8O8kS8srNqCUi9LZgHkJHrugHp5sPYxxZf2YX2eMLBGF7vZ2aXyjKgt42WVB6mJg5AHUkBgPcjDEcRM5GSVPv+MLHboST4/JFRSqAJms6diTW3W7PTkD+nXD12P3PiGVlhkDXmU/W3PJXSKBsIVFcDkY492ewgk+ZWRdSo66S45bzNYrYijHvXrgh2l27FFJTSIln97BeNtrPqP74tXLSD+R+RdWUVnezpstm5MmVLSCQIg6uGJKMP9S0frYx0zXY2ZWRIJIXjmdh4aEVrFkWPa/xti9F7LymamizgVJJY1ISRTdauONmI3q+LNc4KSKvz6VLrYBoahfIB5F4W/wCCaarspvvf3VYZ2HL5cX+ilbcmP9NiTwehO+14Kdq92VyRjMR/TlUKpJphNXnH0dRq+ob1FvU0SaxJoXxFXQDXmom9IPTevxhb78dvRmGXJ6S0rKCW/bG2zLfUmtzXFj3q1tUSwz+QtjIRFdTItb1YsqRVDa73bmuuC/cDtfL5UzJPKkavTDUwAtSUYD1JBj96B6DZH/i5PNQAF6ib3JNLdWa2KmtucaCV0kVzTJICNh18oqjzwAD7gj3aXyVHXKnsY+//AHfk/jC2UjaVGjWQ+Gusbii5oG9RF313OFPsTIySzRx6X0u6ozBflEnlu62PmsX6exxcPwrzIkyh6mNtAP8AJZlT/un7EccBpmyC+Yr5WZkJYDfyEV/Sx9zjk/XRnKTd2U/3x7rnI5mowBFMT4Y5rSFJU2buwNzd6vXHGKWju3NsdLDVS22wNqCfcfbrhu+L1VlGBBZJGYr6oAAxv6lBXXV9cJ+ZZNSoFGilu+Tdsfb243x1YnyiBNrRYnw4m8k8e40yBgDV6XUCyV2PmSQfb6Ychiufh5P/APckCrpVoSzAcalkCqa6Xb/fVixrxy5FUmZbMOBPafb+Xy7gTTxxkjZWZQeeQLvBbFI/EvsRkzbSG6Y3d7V06YEVsSbpDX3m+JkYXw8i3iyN+/SdCggjYmrN16gX14wgy5hJmvMHXITdsSfarU7D2GBGXzqAbH8bCx/fG00xBLLWrn28v/B9cWjo5JNzY5ZDLCEpJk5AGuyBsrjnSwrzX0268g4fMj2scxEaGmUbOvoR1HqDX9xyMUVFn5lkDwuaHTjpZsfts+h+g9GaPt2XTGzh9LrsVLbAUWLFLJra9W+3XFFTdiuLSpst7I5Ngylx0vfp/wA2/OKS7xdpn+JzDsN/4mQtYFkI5jFbA2FCkC97PGC3YfauYfNNHlfFDIwOqyVWzyxJKkEHgk303rBvvBlYWljzKyZf+JRlaZAA0TsOGdQSR+4AmyNvQ4G+VsrCaxxpCFmJHRtZBKnSCxJIBIseYHy6gYyD/MNjxib2f2DLJmsvG6yJHmHHhsy0roVDMwIGngqdr9NqoMnaEsMGbaWBLgmURzwtvH5ugX9vzEgjYEsKpsEslm4IBlCyyD+G8RY9R1A/MouhZ2koN6A3jOT9Iyyr7GDuB2Gcqk6WSrZiV1/0AiNPzox375961ysLaWXxTVDkizpvfyg9Bq2vmwKKX2t3wmnJQaolJ8qqxDGurV/uRXphf7SmBgdtPlQ0SDZJfy6rJJLAtsT6CuMTWNyewvMkqRw7Z7blzO07GRjRTTZAo3VFjq39K3B2FY8yOYctrKl1RdRYcLoGwN/X5bvfjA3PQGIRa13kTWL4DFm2G/y1oH2x74hDNpvww5BJ/bbkiwdr0Kxo7XV46UkujLIl0Ofw/wC9UeWkk8YOfFEal1AKrpaYsW323kBoe/tdxDHzmmVkVg2lizgKARRaQ0VFUBekixt8w9Nr+7DcnLQlufDW/fyjf745csadlceRT6J+IHbHY0eZiaOVbBHPUfQ4n4zESpTme+C0gl/ScFLuzQ99xiVmPg1IVpZVFjf8UemLZxmH5sTxxKmHwmmurULe+4IYen/jDF2L3MmhkQWojjSqHLNuOnsevpxh2xgwfIxXii+xI7V7p5mWxGUiFEDTQNEUa0jy2CRfJBriwRGW+DxAtpRZ5Avf2voMWfjMK5tuwrFFKioc/wDDHNqT4ZDA1fm5rjnmvt98S8n8NMy1CRwPckEj2H9cWkMYMbkzeKIkv8NE0hUlYet9frVXgNm/hxKkSxqBJ5wxIOkeU+UEcnqdj1xaGPMFTaYHhi1RVGd7jTtetWkLPr2XZKbYL9V6Ct1GPf8A47k1IpUkFzI+2xtrClv3VSj/AKd6Axapxhw3lYv/ADxEmHuADLEX+SMXtyXNgsd/Rj/TDrDHpUKOAAPxtj1MbYSU3LspDGodH//Z"/>
          <p:cNvSpPr>
            <a:spLocks noChangeAspect="1" noChangeArrowheads="1"/>
          </p:cNvSpPr>
          <p:nvPr/>
        </p:nvSpPr>
        <p:spPr bwMode="auto">
          <a:xfrm>
            <a:off x="155575" y="-479425"/>
            <a:ext cx="1219200" cy="10096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0182" name="Picture 6" descr="http://t1.gstatic.com/images?q=tbn:ANd9GcSAQUHNNPM2IBjsQE59_bur8peBDFLSbfFP6-2RyXQjhtz6nk9k"/>
          <p:cNvPicPr>
            <a:picLocks noChangeAspect="1" noChangeArrowheads="1"/>
          </p:cNvPicPr>
          <p:nvPr/>
        </p:nvPicPr>
        <p:blipFill>
          <a:blip r:embed="rId2" cstate="print"/>
          <a:srcRect/>
          <a:stretch>
            <a:fillRect/>
          </a:stretch>
        </p:blipFill>
        <p:spPr bwMode="auto">
          <a:xfrm>
            <a:off x="5436096" y="620688"/>
            <a:ext cx="3312368" cy="53285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0182"/>
                                        </p:tgtEl>
                                        <p:attrNameLst>
                                          <p:attrName>style.visibility</p:attrName>
                                        </p:attrNameLst>
                                      </p:cBhvr>
                                      <p:to>
                                        <p:strVal val="visible"/>
                                      </p:to>
                                    </p:set>
                                    <p:anim to="" calcmode="lin" valueType="num">
                                      <p:cBhvr>
                                        <p:cTn id="7" dur="1" fill="hold"/>
                                        <p:tgtEl>
                                          <p:spTgt spid="5018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a:bodyPr>
          <a:lstStyle/>
          <a:p>
            <a:r>
              <a:rPr lang="es-CO" sz="6600" b="1" dirty="0" smtClean="0">
                <a:latin typeface="French Script MT" pitchFamily="66" charset="0"/>
              </a:rPr>
              <a:t>¿A quién representa esta bestia?</a:t>
            </a:r>
            <a:endParaRPr lang="es-CO" sz="6600" b="1" dirty="0">
              <a:latin typeface="French Script MT" pitchFamily="66" charset="0"/>
            </a:endParaRPr>
          </a:p>
        </p:txBody>
      </p:sp>
      <p:sp>
        <p:nvSpPr>
          <p:cNvPr id="3" name="2 Marcador de contenido"/>
          <p:cNvSpPr>
            <a:spLocks noGrp="1"/>
          </p:cNvSpPr>
          <p:nvPr>
            <p:ph idx="1"/>
          </p:nvPr>
        </p:nvSpPr>
        <p:spPr>
          <a:xfrm>
            <a:off x="457200" y="1600200"/>
            <a:ext cx="8229600" cy="4997152"/>
          </a:xfrm>
          <a:solidFill>
            <a:schemeClr val="accent6">
              <a:lumMod val="20000"/>
              <a:lumOff val="80000"/>
            </a:schemeClr>
          </a:solidFill>
        </p:spPr>
        <p:txBody>
          <a:bodyPr>
            <a:normAutofit fontScale="77500" lnSpcReduction="20000"/>
          </a:bodyPr>
          <a:lstStyle/>
          <a:p>
            <a:pPr algn="ctr">
              <a:buNone/>
            </a:pPr>
            <a:r>
              <a:rPr lang="es-ES" dirty="0" smtClean="0"/>
              <a:t>   </a:t>
            </a:r>
          </a:p>
          <a:p>
            <a:pPr algn="ctr">
              <a:buNone/>
            </a:pPr>
            <a:r>
              <a:rPr lang="es-ES" dirty="0" smtClean="0"/>
              <a:t> </a:t>
            </a:r>
            <a:r>
              <a:rPr lang="es-ES" sz="3000" dirty="0" smtClean="0"/>
              <a:t>Según la historia la</a:t>
            </a:r>
            <a:r>
              <a:rPr lang="es-ES" sz="3000" b="1" dirty="0" smtClean="0">
                <a:solidFill>
                  <a:srgbClr val="0070C0"/>
                </a:solidFill>
              </a:rPr>
              <a:t> “cuarta Bestia espantosa, terrible y muy fuerte”</a:t>
            </a:r>
            <a:r>
              <a:rPr lang="es-ES" sz="3000" dirty="0" smtClean="0"/>
              <a:t> representa al Imperio Romano, el cuero pequeño que surgió en la cabeza de esta, a la iglesia Católica, que recibió su poder, su trono y gran autoridad del dragón (el imperio Romana, cuando este desapareció).</a:t>
            </a:r>
          </a:p>
          <a:p>
            <a:pPr algn="ctr">
              <a:buNone/>
            </a:pPr>
            <a:r>
              <a:rPr lang="es-ES" sz="3000" dirty="0" smtClean="0"/>
              <a:t> </a:t>
            </a:r>
          </a:p>
          <a:p>
            <a:pPr algn="ctr">
              <a:buNone/>
            </a:pPr>
            <a:r>
              <a:rPr lang="es-ES" sz="3000" dirty="0" smtClean="0"/>
              <a:t>Era una </a:t>
            </a:r>
            <a:r>
              <a:rPr lang="es-ES" sz="3000" b="1" u="sng" dirty="0" smtClean="0">
                <a:solidFill>
                  <a:srgbClr val="0070C0"/>
                </a:solidFill>
              </a:rPr>
              <a:t>mezcla</a:t>
            </a:r>
            <a:r>
              <a:rPr lang="es-ES" sz="3000" dirty="0" smtClean="0"/>
              <a:t> de</a:t>
            </a:r>
            <a:r>
              <a:rPr lang="es-ES" sz="3000" b="1" dirty="0" smtClean="0">
                <a:solidFill>
                  <a:srgbClr val="0070C0"/>
                </a:solidFill>
              </a:rPr>
              <a:t> leopardo</a:t>
            </a:r>
            <a:r>
              <a:rPr lang="es-ES" sz="3000" dirty="0" smtClean="0"/>
              <a:t> que representa a (Grecia).</a:t>
            </a:r>
          </a:p>
          <a:p>
            <a:pPr algn="ctr">
              <a:buNone/>
            </a:pPr>
            <a:r>
              <a:rPr lang="es-ES" sz="3000" dirty="0" smtClean="0"/>
              <a:t> </a:t>
            </a:r>
          </a:p>
          <a:p>
            <a:pPr algn="ctr">
              <a:buNone/>
            </a:pPr>
            <a:r>
              <a:rPr lang="es-ES" sz="3000" dirty="0" smtClean="0"/>
              <a:t>Sus pies como de </a:t>
            </a:r>
            <a:r>
              <a:rPr lang="es-ES" sz="3000" b="1" dirty="0" smtClean="0">
                <a:solidFill>
                  <a:srgbClr val="0070C0"/>
                </a:solidFill>
              </a:rPr>
              <a:t>oso</a:t>
            </a:r>
            <a:r>
              <a:rPr lang="es-ES" sz="3000" dirty="0" smtClean="0"/>
              <a:t>, que representa a (Medo Persia).</a:t>
            </a:r>
          </a:p>
          <a:p>
            <a:pPr algn="ctr">
              <a:buNone/>
            </a:pPr>
            <a:r>
              <a:rPr lang="es-ES" sz="3000" dirty="0" smtClean="0"/>
              <a:t> </a:t>
            </a:r>
          </a:p>
          <a:p>
            <a:pPr algn="ctr">
              <a:buNone/>
            </a:pPr>
            <a:r>
              <a:rPr lang="es-ES" sz="3000" dirty="0" smtClean="0"/>
              <a:t>Y su boca como boca de </a:t>
            </a:r>
            <a:r>
              <a:rPr lang="es-ES" sz="3000" b="1" dirty="0" smtClean="0">
                <a:solidFill>
                  <a:srgbClr val="0070C0"/>
                </a:solidFill>
              </a:rPr>
              <a:t>león</a:t>
            </a:r>
            <a:r>
              <a:rPr lang="es-ES" sz="3000" dirty="0" smtClean="0"/>
              <a:t>, que representa a (Babilonia).</a:t>
            </a:r>
          </a:p>
          <a:p>
            <a:pPr>
              <a:buNone/>
            </a:pPr>
            <a:endParaRPr lang="es-ES" sz="3000" dirty="0" smtClean="0"/>
          </a:p>
          <a:p>
            <a:pPr algn="ctr">
              <a:buNone/>
            </a:pPr>
            <a:r>
              <a:rPr lang="es-ES" sz="3000" dirty="0" smtClean="0"/>
              <a:t>   </a:t>
            </a:r>
            <a:endParaRPr lang="es-CO" sz="3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8229600" cy="4133056"/>
          </a:xfrm>
          <a:solidFill>
            <a:schemeClr val="accent2">
              <a:lumMod val="20000"/>
              <a:lumOff val="80000"/>
            </a:schemeClr>
          </a:solidFill>
        </p:spPr>
        <p:txBody>
          <a:bodyPr/>
          <a:lstStyle/>
          <a:p>
            <a:pPr algn="ctr">
              <a:buNone/>
            </a:pPr>
            <a:r>
              <a:rPr lang="es-ES" dirty="0" smtClean="0"/>
              <a:t> </a:t>
            </a:r>
          </a:p>
          <a:p>
            <a:pPr algn="ctr">
              <a:buNone/>
            </a:pPr>
            <a:r>
              <a:rPr lang="es-ES" dirty="0" smtClean="0"/>
              <a:t>Además de la Bestia misma, esta mezcla representa las diferentes </a:t>
            </a:r>
            <a:r>
              <a:rPr lang="es-ES" b="1" u="sng" dirty="0" smtClean="0">
                <a:solidFill>
                  <a:srgbClr val="0070C0"/>
                </a:solidFill>
              </a:rPr>
              <a:t>creencia paganas</a:t>
            </a:r>
            <a:r>
              <a:rPr lang="es-ES" dirty="0" smtClean="0"/>
              <a:t> que la Iglesias católica </a:t>
            </a:r>
            <a:r>
              <a:rPr lang="es-ES" b="1" u="sng" dirty="0" smtClean="0">
                <a:solidFill>
                  <a:srgbClr val="0070C0"/>
                </a:solidFill>
              </a:rPr>
              <a:t>absorbió</a:t>
            </a:r>
            <a:r>
              <a:rPr lang="es-ES" b="1" dirty="0" smtClean="0"/>
              <a:t> </a:t>
            </a:r>
            <a:r>
              <a:rPr lang="es-ES" dirty="0" smtClean="0"/>
              <a:t>del paganismo y fueron incluidas en sus creencias, y esta doctrina del 25 de diciembre es una de ellas.</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29246" cy="6192688"/>
          </a:xfrm>
          <a:solidFill>
            <a:schemeClr val="accent3">
              <a:lumMod val="20000"/>
              <a:lumOff val="80000"/>
            </a:schemeClr>
          </a:solidFill>
        </p:spPr>
        <p:txBody>
          <a:bodyPr>
            <a:normAutofit fontScale="92500" lnSpcReduction="20000"/>
          </a:bodyPr>
          <a:lstStyle/>
          <a:p>
            <a:pPr algn="ctr">
              <a:buNone/>
            </a:pPr>
            <a:r>
              <a:rPr lang="es-ES" dirty="0" smtClean="0"/>
              <a:t>   Dicho comentario dice lo siguiente:  “El verdadero </a:t>
            </a:r>
            <a:r>
              <a:rPr lang="es-ES" b="1" dirty="0" smtClean="0">
                <a:solidFill>
                  <a:srgbClr val="0070C0"/>
                </a:solidFill>
              </a:rPr>
              <a:t>día</a:t>
            </a:r>
            <a:r>
              <a:rPr lang="es-ES" dirty="0" smtClean="0"/>
              <a:t> del nacimiento de Jesús es tan incierto como su año. La Iglesia armenia lo festeja el 6 de enero. </a:t>
            </a:r>
          </a:p>
          <a:p>
            <a:pPr algn="ctr"/>
            <a:endParaRPr lang="es-ES" dirty="0" smtClean="0"/>
          </a:p>
          <a:p>
            <a:pPr algn="ctr">
              <a:buNone/>
            </a:pPr>
            <a:r>
              <a:rPr lang="es-ES" dirty="0" smtClean="0"/>
              <a:t>    El nacimiento de Jesús no pudo tener lugar en diciembre, pues ese mes cae en la estación de </a:t>
            </a:r>
            <a:r>
              <a:rPr lang="es-ES" b="1" dirty="0" smtClean="0">
                <a:solidFill>
                  <a:srgbClr val="0070C0"/>
                </a:solidFill>
              </a:rPr>
              <a:t>frío</a:t>
            </a:r>
            <a:r>
              <a:rPr lang="es-ES" dirty="0" smtClean="0"/>
              <a:t> y </a:t>
            </a:r>
            <a:r>
              <a:rPr lang="es-ES" b="1" dirty="0" smtClean="0">
                <a:solidFill>
                  <a:srgbClr val="0070C0"/>
                </a:solidFill>
              </a:rPr>
              <a:t>lluvia</a:t>
            </a:r>
            <a:r>
              <a:rPr lang="es-ES" dirty="0" smtClean="0"/>
              <a:t> en </a:t>
            </a:r>
            <a:r>
              <a:rPr lang="es-ES" b="1" dirty="0" smtClean="0">
                <a:solidFill>
                  <a:srgbClr val="0070C0"/>
                </a:solidFill>
              </a:rPr>
              <a:t>Judea</a:t>
            </a:r>
            <a:r>
              <a:rPr lang="es-ES" dirty="0" smtClean="0"/>
              <a:t> y, por ello, los pastores no podrían tener sus rebaños a campo abierto, como refiere el Evangelio.</a:t>
            </a:r>
            <a:endParaRPr lang="es-ES" dirty="0"/>
          </a:p>
        </p:txBody>
      </p:sp>
      <p:pic>
        <p:nvPicPr>
          <p:cNvPr id="19458" name="Picture 2" descr="http://t2.gstatic.com/images?q=tbn:PTf-X6mnrn3FsM:http://grupos.emagister.com/imagen/iglesia_armenia/t186380-0.jpg">
            <a:hlinkClick r:id="rId2"/>
          </p:cNvPr>
          <p:cNvPicPr>
            <a:picLocks noChangeAspect="1" noChangeArrowheads="1"/>
          </p:cNvPicPr>
          <p:nvPr/>
        </p:nvPicPr>
        <p:blipFill>
          <a:blip r:embed="rId3" cstate="print"/>
          <a:srcRect/>
          <a:stretch>
            <a:fillRect/>
          </a:stretch>
        </p:blipFill>
        <p:spPr bwMode="auto">
          <a:xfrm>
            <a:off x="5857884" y="620688"/>
            <a:ext cx="3000396" cy="3816424"/>
          </a:xfrm>
          <a:prstGeom prst="rect">
            <a:avLst/>
          </a:prstGeom>
          <a:noFill/>
        </p:spPr>
      </p:pic>
      <p:sp>
        <p:nvSpPr>
          <p:cNvPr id="4" name="3 Terminador"/>
          <p:cNvSpPr/>
          <p:nvPr/>
        </p:nvSpPr>
        <p:spPr>
          <a:xfrm>
            <a:off x="5940152" y="4653136"/>
            <a:ext cx="2952328" cy="201622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dirty="0" smtClean="0"/>
              <a:t> Nótese que la Biblia no registra la fecha del nacimiento de Jesús, porque Dios sabía que este día lo hubieran convertido en un símbolo de adoración.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9458"/>
                                        </p:tgtEl>
                                        <p:attrNameLst>
                                          <p:attrName>style.visibility</p:attrName>
                                        </p:attrNameLst>
                                      </p:cBhvr>
                                      <p:to>
                                        <p:strVal val="visible"/>
                                      </p:to>
                                    </p:set>
                                    <p:anim to="" calcmode="lin" valueType="num">
                                      <p:cBhvr>
                                        <p:cTn id="17" dur="1" fill="hold"/>
                                        <p:tgtEl>
                                          <p:spTgt spid="1945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a:bodyPr>
          <a:lstStyle/>
          <a:p>
            <a:r>
              <a:rPr lang="es-CO" sz="6000" b="1" dirty="0" smtClean="0">
                <a:latin typeface="Vladimir Script" pitchFamily="66" charset="0"/>
              </a:rPr>
              <a:t>¿De donde proviene la navidad?</a:t>
            </a:r>
            <a:endParaRPr lang="es-CO" sz="6000" b="1" dirty="0">
              <a:latin typeface="Vladimir Script" pitchFamily="66" charset="0"/>
            </a:endParaRPr>
          </a:p>
        </p:txBody>
      </p:sp>
      <p:sp>
        <p:nvSpPr>
          <p:cNvPr id="3" name="2 Marcador de contenido"/>
          <p:cNvSpPr>
            <a:spLocks noGrp="1"/>
          </p:cNvSpPr>
          <p:nvPr>
            <p:ph idx="1"/>
          </p:nvPr>
        </p:nvSpPr>
        <p:spPr>
          <a:xfrm>
            <a:off x="251520" y="1600200"/>
            <a:ext cx="8640960" cy="4997152"/>
          </a:xfrm>
          <a:solidFill>
            <a:schemeClr val="bg1"/>
          </a:solidFill>
        </p:spPr>
        <p:txBody>
          <a:bodyPr>
            <a:normAutofit fontScale="77500" lnSpcReduction="20000"/>
          </a:bodyPr>
          <a:lstStyle/>
          <a:p>
            <a:pPr algn="ctr">
              <a:buNone/>
            </a:pPr>
            <a:r>
              <a:rPr lang="es-CO" dirty="0" smtClean="0"/>
              <a:t>    La Navidad se introdujo en la Iglesia Católica durante el siglo cuarto, proveniente del paganismo.</a:t>
            </a:r>
          </a:p>
          <a:p>
            <a:pPr>
              <a:buNone/>
            </a:pPr>
            <a:r>
              <a:rPr lang="es-CO" dirty="0" smtClean="0"/>
              <a:t>    </a:t>
            </a:r>
          </a:p>
          <a:p>
            <a:pPr algn="ctr">
              <a:buNone/>
            </a:pPr>
            <a:r>
              <a:rPr lang="es-CO" dirty="0" smtClean="0"/>
              <a:t>     Puesto que la celebración de la Navidad fue introducida en el mundo por la Iglesia Católica Romana y no tiene otra autoridad que la de ella misma, veamos lo que dice al respecto la Enciclopedia Católica (Edición de 1911):</a:t>
            </a:r>
          </a:p>
          <a:p>
            <a:pPr>
              <a:buNone/>
            </a:pPr>
            <a:endParaRPr lang="es-CO" dirty="0" smtClean="0"/>
          </a:p>
          <a:p>
            <a:pPr algn="ctr">
              <a:buNone/>
            </a:pPr>
            <a:r>
              <a:rPr lang="es-CO" dirty="0" smtClean="0"/>
              <a:t>      </a:t>
            </a:r>
            <a:r>
              <a:rPr lang="es-CO" b="1" u="sng" dirty="0" smtClean="0"/>
              <a:t>“La Navidad no estaba incluida entre las primeras festividades de la Iglesia…</a:t>
            </a:r>
            <a:r>
              <a:rPr lang="es-CO" b="1" u="sng" dirty="0" smtClean="0">
                <a:solidFill>
                  <a:srgbClr val="0070C0"/>
                </a:solidFill>
              </a:rPr>
              <a:t> los primeros indicios de ella provienen de Egipto</a:t>
            </a:r>
            <a:r>
              <a:rPr lang="es-CO" b="1" u="sng" dirty="0" smtClean="0"/>
              <a:t>… Las costumbres paganas relacionadas con el principio de enero se centraron en la fiesta de la Navidad.</a:t>
            </a:r>
            <a:r>
              <a:rPr lang="es-CO" b="1" dirty="0" smtClean="0"/>
              <a:t> (Enciclopedia Católica (Edición de 1911).</a:t>
            </a: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600" b="1" dirty="0" smtClean="0">
                <a:latin typeface="Vladimir Script" pitchFamily="66" charset="0"/>
              </a:rPr>
              <a:t>¿Quiénes celebraban la festividad de su natalicio?</a:t>
            </a:r>
            <a:endParaRPr lang="es-CO" sz="3600" b="1" dirty="0">
              <a:latin typeface="Vladimir Script" pitchFamily="66" charset="0"/>
            </a:endParaRPr>
          </a:p>
        </p:txBody>
      </p:sp>
      <p:sp>
        <p:nvSpPr>
          <p:cNvPr id="3" name="2 Marcador de contenido"/>
          <p:cNvSpPr>
            <a:spLocks noGrp="1"/>
          </p:cNvSpPr>
          <p:nvPr>
            <p:ph idx="1"/>
          </p:nvPr>
        </p:nvSpPr>
        <p:spPr>
          <a:solidFill>
            <a:schemeClr val="accent2">
              <a:lumMod val="20000"/>
              <a:lumOff val="80000"/>
            </a:schemeClr>
          </a:solidFill>
        </p:spPr>
        <p:txBody>
          <a:bodyPr/>
          <a:lstStyle/>
          <a:p>
            <a:pPr algn="ctr">
              <a:buNone/>
            </a:pPr>
            <a:r>
              <a:rPr lang="es-CO" dirty="0" smtClean="0"/>
              <a:t>   </a:t>
            </a:r>
            <a:r>
              <a:rPr lang="es-CO" u="sng" dirty="0" smtClean="0"/>
              <a:t>No vemos en las Escrituras que nadie haya guardado una fiesta ni celebrado un gran banquete el día de su</a:t>
            </a:r>
            <a:r>
              <a:rPr lang="es-CO" u="sng" dirty="0" smtClean="0">
                <a:solidFill>
                  <a:srgbClr val="0070C0"/>
                </a:solidFill>
              </a:rPr>
              <a:t> </a:t>
            </a:r>
            <a:r>
              <a:rPr lang="es-CO" b="1" u="sng" dirty="0" smtClean="0">
                <a:solidFill>
                  <a:srgbClr val="0070C0"/>
                </a:solidFill>
              </a:rPr>
              <a:t>natalicio</a:t>
            </a:r>
            <a:r>
              <a:rPr lang="es-CO" u="sng" dirty="0" smtClean="0"/>
              <a:t>. Sólo los pecadores (como</a:t>
            </a:r>
            <a:r>
              <a:rPr lang="es-CO" u="sng" dirty="0" smtClean="0">
                <a:solidFill>
                  <a:srgbClr val="0070C0"/>
                </a:solidFill>
              </a:rPr>
              <a:t> </a:t>
            </a:r>
            <a:r>
              <a:rPr lang="es-CO" b="1" u="sng" dirty="0" smtClean="0">
                <a:solidFill>
                  <a:srgbClr val="0070C0"/>
                </a:solidFill>
              </a:rPr>
              <a:t>Faraón </a:t>
            </a:r>
            <a:r>
              <a:rPr lang="es-CO" u="sng" dirty="0" smtClean="0"/>
              <a:t>y</a:t>
            </a:r>
            <a:r>
              <a:rPr lang="es-CO" b="1" u="sng" dirty="0" smtClean="0"/>
              <a:t> </a:t>
            </a:r>
            <a:r>
              <a:rPr lang="es-CO" b="1" u="sng" dirty="0" smtClean="0">
                <a:solidFill>
                  <a:srgbClr val="0070C0"/>
                </a:solidFill>
              </a:rPr>
              <a:t>Herodes</a:t>
            </a:r>
            <a:r>
              <a:rPr lang="es-CO" u="sng" dirty="0" smtClean="0"/>
              <a:t>) celebraban con gran</a:t>
            </a:r>
            <a:r>
              <a:rPr lang="es-CO" b="1" u="sng" dirty="0" smtClean="0">
                <a:solidFill>
                  <a:srgbClr val="0070C0"/>
                </a:solidFill>
              </a:rPr>
              <a:t> regocijo el día en que nacieron en este mundo.”</a:t>
            </a:r>
            <a:r>
              <a:rPr lang="es-CO" dirty="0" smtClean="0"/>
              <a:t> (Enciclopedia Católica (Edición de 1911).</a:t>
            </a:r>
          </a:p>
          <a:p>
            <a:pPr algn="ctr">
              <a:buNone/>
            </a:pPr>
            <a:r>
              <a:rPr lang="es-CO" dirty="0" smtClean="0"/>
              <a:t>Léase Marcos 6:21.</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3"/>
            <a:ext cx="8229600" cy="4752528"/>
          </a:xfrm>
          <a:solidFill>
            <a:schemeClr val="bg1"/>
          </a:solidFill>
        </p:spPr>
        <p:txBody>
          <a:bodyPr/>
          <a:lstStyle/>
          <a:p>
            <a:endParaRPr lang="es-CO" dirty="0" smtClean="0"/>
          </a:p>
          <a:p>
            <a:pPr algn="ctr">
              <a:buNone/>
            </a:pPr>
            <a:r>
              <a:rPr lang="es-CO" dirty="0" smtClean="0"/>
              <a:t>      La Enciclopedia </a:t>
            </a:r>
            <a:r>
              <a:rPr lang="es-CO" u="sng" dirty="0" smtClean="0"/>
              <a:t>Británica</a:t>
            </a:r>
            <a:r>
              <a:rPr lang="es-CO" dirty="0" smtClean="0"/>
              <a:t>, Edición de 1946, dice: </a:t>
            </a:r>
            <a:r>
              <a:rPr lang="es-CO" b="1" u="sng" dirty="0" smtClean="0"/>
              <a:t>“La Navidad no se contaba entre las antiguas festividades de la Iglesia… No fue instituida por Jesucristo ni por los apóstoles, ni por autoridad bíblica. </a:t>
            </a:r>
            <a:r>
              <a:rPr lang="es-CO" b="1" u="sng" dirty="0" smtClean="0">
                <a:solidFill>
                  <a:srgbClr val="0070C0"/>
                </a:solidFill>
              </a:rPr>
              <a:t>Fue tomada más tarde del paganismo.</a:t>
            </a:r>
            <a:r>
              <a:rPr lang="es-CO" b="1" dirty="0" smtClean="0"/>
              <a:t> (Enciclopedia Británica, Edición de 1946).</a:t>
            </a:r>
            <a:endParaRPr lang="es-CO" dirty="0" smtClean="0"/>
          </a:p>
          <a:p>
            <a:endParaRPr lang="es-CO"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solidFill>
            <a:schemeClr val="accent3">
              <a:lumMod val="20000"/>
              <a:lumOff val="80000"/>
            </a:schemeClr>
          </a:solidFill>
        </p:spPr>
        <p:txBody>
          <a:bodyPr>
            <a:normAutofit/>
          </a:bodyPr>
          <a:lstStyle/>
          <a:p>
            <a:pPr algn="ctr">
              <a:buNone/>
            </a:pPr>
            <a:r>
              <a:rPr lang="es-CO" dirty="0" smtClean="0"/>
              <a:t>    </a:t>
            </a:r>
          </a:p>
          <a:p>
            <a:pPr algn="ctr">
              <a:buNone/>
            </a:pPr>
            <a:endParaRPr lang="es-CO" dirty="0" smtClean="0"/>
          </a:p>
          <a:p>
            <a:pPr algn="ctr">
              <a:buNone/>
            </a:pPr>
            <a:r>
              <a:rPr lang="es-CO" dirty="0" smtClean="0"/>
              <a:t>La Enciclopedia </a:t>
            </a:r>
            <a:r>
              <a:rPr lang="es-CO" u="sng" dirty="0" smtClean="0"/>
              <a:t>Americana</a:t>
            </a:r>
            <a:r>
              <a:rPr lang="es-CO" dirty="0" smtClean="0"/>
              <a:t>, Edición de 1944, dice: </a:t>
            </a:r>
            <a:r>
              <a:rPr lang="es-CO" u="sng" dirty="0" smtClean="0"/>
              <a:t>“La Navidad… de acuerdo con muchas autoridades </a:t>
            </a:r>
            <a:r>
              <a:rPr lang="es-CO" b="1" u="sng" dirty="0" smtClean="0">
                <a:solidFill>
                  <a:srgbClr val="0070C0"/>
                </a:solidFill>
              </a:rPr>
              <a:t>no se celebró en los primeros siglos de la Iglesia Cristiana</a:t>
            </a:r>
            <a:r>
              <a:rPr lang="es-CO" u="sng" dirty="0" smtClean="0"/>
              <a:t>, ya que la costumbre del cristianismo en general era celebrar no el natalicio sino la</a:t>
            </a:r>
            <a:r>
              <a:rPr lang="es-CO" u="sng" dirty="0" smtClean="0">
                <a:solidFill>
                  <a:srgbClr val="0070C0"/>
                </a:solidFill>
              </a:rPr>
              <a:t> </a:t>
            </a:r>
            <a:r>
              <a:rPr lang="es-CO" b="1" u="sng" dirty="0" smtClean="0">
                <a:solidFill>
                  <a:srgbClr val="0070C0"/>
                </a:solidFill>
              </a:rPr>
              <a:t>muerte de personas importantes</a:t>
            </a:r>
            <a:r>
              <a:rPr lang="es-CO" u="sng" dirty="0" smtClean="0"/>
              <a:t>.</a:t>
            </a:r>
          </a:p>
          <a:p>
            <a:endParaRPr lang="es-CO" u="sng" dirty="0" smtClean="0"/>
          </a:p>
          <a:p>
            <a:pPr algn="ct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bg1"/>
          </a:solidFill>
        </p:spPr>
        <p:txBody>
          <a:bodyPr>
            <a:normAutofit fontScale="92500" lnSpcReduction="20000"/>
          </a:bodyPr>
          <a:lstStyle/>
          <a:p>
            <a:pPr algn="ctr">
              <a:buNone/>
            </a:pPr>
            <a:r>
              <a:rPr lang="es-CO" u="sng" dirty="0" smtClean="0"/>
              <a:t>(La </a:t>
            </a:r>
            <a:r>
              <a:rPr lang="es-CO" b="1" u="sng" dirty="0" smtClean="0">
                <a:solidFill>
                  <a:srgbClr val="0070C0"/>
                </a:solidFill>
              </a:rPr>
              <a:t>“Comunión</a:t>
            </a:r>
            <a:r>
              <a:rPr lang="es-CO" u="sng" dirty="0" smtClean="0"/>
              <a:t>”, o mejor dicho, la Pascua, instituida por autoridad bíblica en el Nuevo Testamento, es una conmemoración de</a:t>
            </a:r>
            <a:r>
              <a:rPr lang="es-CO" b="1" u="sng" dirty="0" smtClean="0">
                <a:solidFill>
                  <a:srgbClr val="0070C0"/>
                </a:solidFill>
              </a:rPr>
              <a:t> la muerte de Cristo</a:t>
            </a:r>
            <a:r>
              <a:rPr lang="es-CO" u="sng" dirty="0" smtClean="0"/>
              <a:t>)… En memoria de este acontecimiento (el nacimiento de Cristo) se instituyó una fiesta en el siglo cuarto.</a:t>
            </a:r>
          </a:p>
          <a:p>
            <a:pPr algn="ctr">
              <a:buNone/>
            </a:pPr>
            <a:endParaRPr lang="es-CO" u="sng" dirty="0" smtClean="0"/>
          </a:p>
          <a:p>
            <a:pPr algn="ctr">
              <a:buNone/>
            </a:pPr>
            <a:r>
              <a:rPr lang="es-CO" u="sng" dirty="0" smtClean="0"/>
              <a:t> En el siglo quinto, la Iglesia Occidental dio orden de que fuese celebrada para siempre, </a:t>
            </a:r>
            <a:r>
              <a:rPr lang="es-CO" b="1" u="sng" dirty="0" smtClean="0">
                <a:solidFill>
                  <a:srgbClr val="0070C0"/>
                </a:solidFill>
              </a:rPr>
              <a:t>EN EL MISMO DIA DE LA ANTIGUA FESTIVIDAD ROMANA EN HONOR DEL NACIMIENTO DEL SOL</a:t>
            </a:r>
            <a:r>
              <a:rPr lang="es-CO" u="sng" dirty="0" smtClean="0"/>
              <a:t>, </a:t>
            </a:r>
            <a:r>
              <a:rPr lang="es-CO" b="1" u="sng" dirty="0" smtClean="0"/>
              <a:t>YA QUE NO SE CONOCIA LA FECHA EXACTA DEL NACIMIENTO DE CRISTO.”</a:t>
            </a:r>
            <a:r>
              <a:rPr lang="es-CO" dirty="0" smtClean="0"/>
              <a:t> (Enciclopedia Americana, Edición de 1944).</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2">
              <a:lumMod val="20000"/>
              <a:lumOff val="80000"/>
            </a:schemeClr>
          </a:solidFill>
        </p:spPr>
        <p:txBody>
          <a:bodyPr>
            <a:normAutofit fontScale="92500" lnSpcReduction="20000"/>
          </a:bodyPr>
          <a:lstStyle/>
          <a:p>
            <a:pPr algn="ctr">
              <a:buNone/>
            </a:pPr>
            <a:r>
              <a:rPr lang="es-CO" dirty="0" smtClean="0"/>
              <a:t>   El Diccionario Enciclopédico Edaf, Edición de 1972, dice: </a:t>
            </a:r>
            <a:r>
              <a:rPr lang="es-CO" u="sng" dirty="0" smtClean="0"/>
              <a:t>“NAVIDAD. Contracción de Natividad. Natividad de Nuestro Señor Jesucristo. Día en que se celebra. Fiesta instituida, </a:t>
            </a:r>
            <a:r>
              <a:rPr lang="es-CO" b="1" u="sng" dirty="0" smtClean="0">
                <a:solidFill>
                  <a:srgbClr val="0070C0"/>
                </a:solidFill>
              </a:rPr>
              <a:t>SEGÚN LA TRADICION</a:t>
            </a:r>
            <a:r>
              <a:rPr lang="es-CO" u="sng" dirty="0" smtClean="0"/>
              <a:t>, por el Papa Telésforo en el Siglo II, aunque la fecha no se concretó hasta el Siglo IV en la Iglesia Occidental.</a:t>
            </a:r>
          </a:p>
          <a:p>
            <a:pPr>
              <a:buNone/>
            </a:pPr>
            <a:endParaRPr lang="es-CO" u="sng" dirty="0" smtClean="0"/>
          </a:p>
          <a:p>
            <a:pPr algn="ctr">
              <a:buNone/>
            </a:pPr>
            <a:r>
              <a:rPr lang="es-CO" dirty="0" smtClean="0"/>
              <a:t>     </a:t>
            </a:r>
            <a:r>
              <a:rPr lang="es-CO" u="sng" dirty="0" smtClean="0"/>
              <a:t>La celebración de la Navidad, fecha de paz y recogimiento familiar, adquiere en cada país características especiales, </a:t>
            </a:r>
            <a:r>
              <a:rPr lang="es-CO" b="1" u="sng" dirty="0" smtClean="0">
                <a:solidFill>
                  <a:srgbClr val="0070C0"/>
                </a:solidFill>
              </a:rPr>
              <a:t>FUNDADAS EN LA TRADICION POPULAR O EN REMINISCENCIAS DE FESTIVIDADES PAGANAS… </a:t>
            </a:r>
          </a:p>
          <a:p>
            <a:endParaRPr lang="es-CO" b="1" u="sng" dirty="0" smtClean="0">
              <a:solidFill>
                <a:srgbClr val="0070C0"/>
              </a:solidFill>
            </a:endParaRP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a:bodyPr>
          <a:lstStyle/>
          <a:p>
            <a:r>
              <a:rPr lang="es-CO" dirty="0" smtClean="0">
                <a:latin typeface="Monotype Corsiva" pitchFamily="66" charset="0"/>
              </a:rPr>
              <a:t>¿De donde procede el árbol de navidad?</a:t>
            </a:r>
            <a:endParaRPr lang="es-CO" dirty="0">
              <a:latin typeface="Monotype Corsiva" pitchFamily="66" charset="0"/>
            </a:endParaRPr>
          </a:p>
        </p:txBody>
      </p:sp>
      <p:sp>
        <p:nvSpPr>
          <p:cNvPr id="3" name="2 Marcador de contenido"/>
          <p:cNvSpPr>
            <a:spLocks noGrp="1"/>
          </p:cNvSpPr>
          <p:nvPr>
            <p:ph idx="1"/>
          </p:nvPr>
        </p:nvSpPr>
        <p:spPr>
          <a:solidFill>
            <a:schemeClr val="accent2">
              <a:lumMod val="20000"/>
              <a:lumOff val="80000"/>
            </a:schemeClr>
          </a:solidFill>
        </p:spPr>
        <p:txBody>
          <a:bodyPr>
            <a:normAutofit fontScale="85000" lnSpcReduction="20000"/>
          </a:bodyPr>
          <a:lstStyle/>
          <a:p>
            <a:pPr algn="ctr">
              <a:buNone/>
            </a:pPr>
            <a:r>
              <a:rPr lang="es-CO" dirty="0" smtClean="0"/>
              <a:t> </a:t>
            </a:r>
            <a:r>
              <a:rPr lang="es-CO" u="sng" dirty="0" smtClean="0"/>
              <a:t>Durante los últimos años se ha extendido la costumbre, de origen</a:t>
            </a:r>
            <a:r>
              <a:rPr lang="es-CO" b="1" u="sng" dirty="0" smtClean="0">
                <a:solidFill>
                  <a:srgbClr val="0070C0"/>
                </a:solidFill>
              </a:rPr>
              <a:t> ALEMÁN</a:t>
            </a:r>
            <a:r>
              <a:rPr lang="es-CO" u="sng" dirty="0" smtClean="0"/>
              <a:t>, de colocar el</a:t>
            </a:r>
            <a:r>
              <a:rPr lang="es-CO" b="1" u="sng" dirty="0" smtClean="0">
                <a:solidFill>
                  <a:srgbClr val="0070C0"/>
                </a:solidFill>
              </a:rPr>
              <a:t> árbol de Navidad</a:t>
            </a:r>
            <a:r>
              <a:rPr lang="es-CO" u="sng" dirty="0" smtClean="0"/>
              <a:t>, </a:t>
            </a:r>
            <a:r>
              <a:rPr lang="es-CO" b="1" u="sng" dirty="0" smtClean="0">
                <a:solidFill>
                  <a:srgbClr val="0070C0"/>
                </a:solidFill>
              </a:rPr>
              <a:t>abeto</a:t>
            </a:r>
            <a:r>
              <a:rPr lang="es-CO" u="sng" dirty="0" smtClean="0"/>
              <a:t> o </a:t>
            </a:r>
            <a:r>
              <a:rPr lang="es-CO" b="1" u="sng" dirty="0" smtClean="0">
                <a:solidFill>
                  <a:srgbClr val="0070C0"/>
                </a:solidFill>
              </a:rPr>
              <a:t>pino </a:t>
            </a:r>
            <a:r>
              <a:rPr lang="es-CO" u="sng" dirty="0" smtClean="0"/>
              <a:t>profusamente</a:t>
            </a:r>
            <a:r>
              <a:rPr lang="es-CO" b="1" u="sng" dirty="0" smtClean="0">
                <a:solidFill>
                  <a:srgbClr val="0070C0"/>
                </a:solidFill>
              </a:rPr>
              <a:t> adornado</a:t>
            </a:r>
            <a:r>
              <a:rPr lang="es-CO" u="sng" dirty="0" smtClean="0"/>
              <a:t>.</a:t>
            </a:r>
          </a:p>
          <a:p>
            <a:pPr algn="ctr">
              <a:buNone/>
            </a:pPr>
            <a:endParaRPr lang="es-CO" u="sng" dirty="0" smtClean="0"/>
          </a:p>
          <a:p>
            <a:pPr algn="ctr">
              <a:buNone/>
            </a:pPr>
            <a:r>
              <a:rPr lang="es-CO" sz="3300" b="1" u="sng" dirty="0" smtClean="0">
                <a:solidFill>
                  <a:srgbClr val="FF0000"/>
                </a:solidFill>
                <a:latin typeface="Viner Hand ITC" pitchFamily="66" charset="0"/>
              </a:rPr>
              <a:t>¿De donde procede Papa Noel </a:t>
            </a:r>
          </a:p>
          <a:p>
            <a:endParaRPr lang="es-CO" b="1" u="sng" dirty="0" smtClean="0">
              <a:solidFill>
                <a:srgbClr val="0070C0"/>
              </a:solidFill>
            </a:endParaRPr>
          </a:p>
          <a:p>
            <a:pPr>
              <a:buNone/>
            </a:pPr>
            <a:r>
              <a:rPr lang="es-CO" b="1" dirty="0" smtClean="0">
                <a:solidFill>
                  <a:srgbClr val="0070C0"/>
                </a:solidFill>
              </a:rPr>
              <a:t>      </a:t>
            </a:r>
            <a:r>
              <a:rPr lang="es-CO" b="1" u="sng" dirty="0" smtClean="0">
                <a:solidFill>
                  <a:srgbClr val="0070C0"/>
                </a:solidFill>
              </a:rPr>
              <a:t>Papá Noel</a:t>
            </a:r>
            <a:r>
              <a:rPr lang="es-CO" u="sng" dirty="0" smtClean="0"/>
              <a:t> en </a:t>
            </a:r>
            <a:r>
              <a:rPr lang="es-CO" b="1" u="sng" dirty="0" smtClean="0">
                <a:solidFill>
                  <a:srgbClr val="0070C0"/>
                </a:solidFill>
              </a:rPr>
              <a:t>FRANCIA</a:t>
            </a:r>
            <a:r>
              <a:rPr lang="es-CO" u="sng" dirty="0" smtClean="0"/>
              <a:t>, y </a:t>
            </a:r>
            <a:r>
              <a:rPr lang="es-CO" b="1" u="sng" dirty="0" smtClean="0">
                <a:solidFill>
                  <a:srgbClr val="0070C0"/>
                </a:solidFill>
              </a:rPr>
              <a:t>Santa Claus </a:t>
            </a:r>
            <a:r>
              <a:rPr lang="es-CO" u="sng" dirty="0" smtClean="0"/>
              <a:t>en los países </a:t>
            </a:r>
            <a:r>
              <a:rPr lang="es-CO" b="1" u="sng" dirty="0" smtClean="0">
                <a:solidFill>
                  <a:srgbClr val="0070C0"/>
                </a:solidFill>
              </a:rPr>
              <a:t>ANGLOSAJONES</a:t>
            </a:r>
            <a:r>
              <a:rPr lang="es-CO" u="sng" dirty="0" smtClean="0"/>
              <a:t>, ambos venerables ancianos de larga barba blanca, símbolos del invierno, se encargan de repartir juguetes y regalos la noche de la víspera de Navidad.”</a:t>
            </a:r>
            <a:r>
              <a:rPr lang="es-CO" dirty="0" smtClean="0"/>
              <a:t> (Diccionario Enciclopédico Edaf, Edición de 1972).</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t>¿Cuáles son los países “Anglosajones”</a:t>
            </a:r>
            <a:endParaRPr lang="es-CO" dirty="0"/>
          </a:p>
        </p:txBody>
      </p:sp>
      <p:sp>
        <p:nvSpPr>
          <p:cNvPr id="3" name="2 Marcador de contenido"/>
          <p:cNvSpPr>
            <a:spLocks noGrp="1"/>
          </p:cNvSpPr>
          <p:nvPr>
            <p:ph idx="1"/>
          </p:nvPr>
        </p:nvSpPr>
        <p:spPr>
          <a:xfrm>
            <a:off x="457200" y="1600200"/>
            <a:ext cx="4762872" cy="4525963"/>
          </a:xfrm>
          <a:solidFill>
            <a:schemeClr val="accent2">
              <a:lumMod val="60000"/>
              <a:lumOff val="40000"/>
            </a:schemeClr>
          </a:solidFill>
        </p:spPr>
        <p:txBody>
          <a:bodyPr>
            <a:normAutofit lnSpcReduction="10000"/>
          </a:bodyPr>
          <a:lstStyle/>
          <a:p>
            <a:pPr algn="ctr"/>
            <a:r>
              <a:rPr lang="es-CO" dirty="0" smtClean="0"/>
              <a:t>La </a:t>
            </a:r>
            <a:r>
              <a:rPr lang="es-CO" b="1" dirty="0" smtClean="0"/>
              <a:t>angloesfera</a:t>
            </a:r>
            <a:r>
              <a:rPr lang="es-CO" dirty="0" smtClean="0"/>
              <a:t> o </a:t>
            </a:r>
            <a:r>
              <a:rPr lang="es-CO" b="1" dirty="0" smtClean="0"/>
              <a:t>mundo anglosajón</a:t>
            </a:r>
            <a:r>
              <a:rPr lang="es-CO" dirty="0" smtClean="0"/>
              <a:t> lleva este nombre en recuerdo de los </a:t>
            </a:r>
            <a:r>
              <a:rPr lang="es-CO" dirty="0" smtClean="0">
                <a:hlinkClick r:id="rId2" action="ppaction://hlinkfile" tooltip="Anglosajones"/>
              </a:rPr>
              <a:t>anglosajones</a:t>
            </a:r>
            <a:r>
              <a:rPr lang="es-CO" dirty="0" smtClean="0"/>
              <a:t>, el amalgamado de pueblos que ocuparon las </a:t>
            </a:r>
            <a:r>
              <a:rPr lang="es-CO" dirty="0" smtClean="0">
                <a:hlinkClick r:id="rId3" action="ppaction://hlinkfile" tooltip="Islas Británicas"/>
              </a:rPr>
              <a:t>Islas Británicas</a:t>
            </a:r>
            <a:r>
              <a:rPr lang="es-CO" dirty="0" smtClean="0"/>
              <a:t> a mediados del </a:t>
            </a:r>
            <a:r>
              <a:rPr lang="es-CO" dirty="0" smtClean="0">
                <a:hlinkClick r:id="rId4" action="ppaction://hlinkfile" tooltip="Siglo V"/>
              </a:rPr>
              <a:t>siglo V</a:t>
            </a:r>
            <a:r>
              <a:rPr lang="es-CO" dirty="0" smtClean="0"/>
              <a:t>, hoy día se conoce así al conjunto de países de habla </a:t>
            </a:r>
            <a:r>
              <a:rPr lang="es-CO" dirty="0" smtClean="0">
                <a:hlinkClick r:id="rId5" action="ppaction://hlinkfile" tooltip="Lengua inglesa"/>
              </a:rPr>
              <a:t>inglesa</a:t>
            </a:r>
            <a:endParaRPr lang="es-CO" dirty="0"/>
          </a:p>
        </p:txBody>
      </p:sp>
      <p:pic>
        <p:nvPicPr>
          <p:cNvPr id="1026" name="Picture 2" descr="C:\Users\FAMILIA FIERRO CH\Pictures\anglosajones.png"/>
          <p:cNvPicPr>
            <a:picLocks noChangeAspect="1" noChangeArrowheads="1"/>
          </p:cNvPicPr>
          <p:nvPr/>
        </p:nvPicPr>
        <p:blipFill>
          <a:blip r:embed="rId6" cstate="print"/>
          <a:srcRect/>
          <a:stretch>
            <a:fillRect/>
          </a:stretch>
        </p:blipFill>
        <p:spPr bwMode="auto">
          <a:xfrm>
            <a:off x="5292080" y="1916832"/>
            <a:ext cx="3605623"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to="" calcmode="lin" valueType="num">
                                      <p:cBhvr>
                                        <p:cTn id="12" dur="1" fill="hold"/>
                                        <p:tgtEl>
                                          <p:spTgt spid="10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randombar(horizont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algn="ctr">
              <a:buNone/>
            </a:pPr>
            <a:r>
              <a:rPr lang="es-CO" dirty="0" smtClean="0"/>
              <a:t>     </a:t>
            </a:r>
          </a:p>
          <a:p>
            <a:pPr algn="ctr">
              <a:buNone/>
            </a:pPr>
            <a:endParaRPr lang="es-CO" dirty="0" smtClean="0"/>
          </a:p>
          <a:p>
            <a:pPr algn="ctr">
              <a:buNone/>
            </a:pPr>
            <a:r>
              <a:rPr lang="es-CO" dirty="0" smtClean="0"/>
              <a:t>   Estas autoridades históricas demuestran que durante los primeros dos o tres siglos de nuestra era, </a:t>
            </a:r>
            <a:r>
              <a:rPr lang="es-CO" b="1" dirty="0" smtClean="0">
                <a:solidFill>
                  <a:srgbClr val="0070C0"/>
                </a:solidFill>
              </a:rPr>
              <a:t>los cristianos no celebraban la Navidad</a:t>
            </a:r>
            <a:r>
              <a:rPr lang="es-CO" dirty="0" smtClean="0"/>
              <a:t>. Esta fiesta fue introducida en la </a:t>
            </a:r>
            <a:r>
              <a:rPr lang="es-CO" b="1" u="sng" dirty="0" smtClean="0">
                <a:solidFill>
                  <a:srgbClr val="0070C0"/>
                </a:solidFill>
              </a:rPr>
              <a:t>Iglesia Romana en el Siglo Cuarto de nuestra era</a:t>
            </a:r>
            <a:r>
              <a:rPr lang="es-CO" dirty="0" smtClean="0"/>
              <a:t> ¡y no fue hasta el siglo quinto que se estableció como fiesta oficialmente cristiana!</a:t>
            </a: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92500" lnSpcReduction="20000"/>
          </a:bodyPr>
          <a:lstStyle/>
          <a:p>
            <a:pPr>
              <a:buNone/>
            </a:pPr>
            <a:r>
              <a:rPr lang="es-CO" dirty="0" smtClean="0">
                <a:latin typeface="Bernard MT Condensed" pitchFamily="18" charset="0"/>
              </a:rPr>
              <a:t>      </a:t>
            </a:r>
            <a:r>
              <a:rPr lang="es-CO" sz="2800" b="1" u="sng" dirty="0" smtClean="0">
                <a:solidFill>
                  <a:srgbClr val="FF0000"/>
                </a:solidFill>
                <a:latin typeface="Rockwell Condensed" pitchFamily="18" charset="0"/>
              </a:rPr>
              <a:t>¿CIERTAMENTE NACIO JESUS UN 25 DE DICIEMBRE?</a:t>
            </a:r>
          </a:p>
          <a:p>
            <a:endParaRPr lang="es-CO" dirty="0" smtClean="0"/>
          </a:p>
          <a:p>
            <a:pPr algn="ctr">
              <a:buNone/>
            </a:pPr>
            <a:r>
              <a:rPr lang="es-CO" dirty="0" smtClean="0"/>
              <a:t>    Veamos ahora algunas evidencias Bíblicas. Para esta época de Diciembre, en Judea es </a:t>
            </a:r>
            <a:r>
              <a:rPr lang="es-CO" b="1" dirty="0" smtClean="0">
                <a:solidFill>
                  <a:srgbClr val="0070C0"/>
                </a:solidFill>
              </a:rPr>
              <a:t>invierno</a:t>
            </a:r>
            <a:r>
              <a:rPr lang="es-CO" dirty="0" smtClean="0"/>
              <a:t>. Las lluvias comienzan en el mes de Octubre y terminan en Abril, cayendo la mayor cantidad de lluvia en los meses de Diciembre, Enero y Febrero..</a:t>
            </a:r>
          </a:p>
          <a:p>
            <a:pPr>
              <a:buNone/>
            </a:pPr>
            <a:r>
              <a:rPr lang="es-CO" b="1" dirty="0" smtClean="0"/>
              <a:t>                                      </a:t>
            </a:r>
            <a:r>
              <a:rPr lang="es-CO" b="1" dirty="0" smtClean="0">
                <a:solidFill>
                  <a:srgbClr val="FF0000"/>
                </a:solidFill>
              </a:rPr>
              <a:t>Ver: S. Lucas 2:1-3</a:t>
            </a:r>
          </a:p>
          <a:p>
            <a:pPr algn="ctr">
              <a:buNone/>
            </a:pPr>
            <a:r>
              <a:rPr lang="es-CO" b="1" dirty="0" smtClean="0"/>
              <a:t>     “Aconteció en aquellos días, que se promulgó un edicto de parte de Augusto César, que todo el mundo fuese empadronado. Este primer censo se hizo siendo Cirenio gobernador de Siria. E iban todos para ser empadronados, cada uno a su ciudad”</a:t>
            </a: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92500" lnSpcReduction="10000"/>
          </a:bodyPr>
          <a:lstStyle/>
          <a:p>
            <a:pPr algn="ctr">
              <a:buNone/>
            </a:pPr>
            <a:r>
              <a:rPr lang="es-CO" dirty="0" smtClean="0"/>
              <a:t>    Se ordena el empadronamiento (censo) del pueblo judío. Siendo que Diciembre es un mes lluvioso, hace frío y cae nieve, es fácil deducir que el Emperador Augusto César no le exigiría a sus súbditos (los judíos), que hicieran viajes tan largos y difíciles a sus ciudades de origen para ser censados en semejante época del año.</a:t>
            </a:r>
          </a:p>
          <a:p>
            <a:pPr>
              <a:buNone/>
            </a:pPr>
            <a:endParaRPr lang="es-CO" dirty="0" smtClean="0"/>
          </a:p>
          <a:p>
            <a:pPr algn="ctr">
              <a:buNone/>
            </a:pPr>
            <a:r>
              <a:rPr lang="es-CO" dirty="0" smtClean="0"/>
              <a:t> Lo dudamos mucho. Sobre todo, que Roma sabía que los judíos eran un pueblo siempre dispuesto a rebelarse. Además, Herodes, que era odiado por el pueblo judío, no se hubiera atrevido a poner en práctica esa orden en semejante época de invierno.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1026" name="Picture 2" descr="http://t2.gstatic.com/images?q=tbn:ANd9GcSnz6dvJx_gxrlLMhlWZsz2Pg1IvOkYjnxH0YLopidbb5nUorB5uQ"/>
          <p:cNvPicPr>
            <a:picLocks noChangeAspect="1" noChangeArrowheads="1"/>
          </p:cNvPicPr>
          <p:nvPr/>
        </p:nvPicPr>
        <p:blipFill>
          <a:blip r:embed="rId2" cstate="print"/>
          <a:srcRect/>
          <a:stretch>
            <a:fillRect/>
          </a:stretch>
        </p:blipFill>
        <p:spPr bwMode="auto">
          <a:xfrm>
            <a:off x="3491880" y="3429000"/>
            <a:ext cx="2533650" cy="1800225"/>
          </a:xfrm>
          <a:prstGeom prst="rect">
            <a:avLst/>
          </a:prstGeom>
          <a:noFill/>
        </p:spPr>
      </p:pic>
      <p:sp>
        <p:nvSpPr>
          <p:cNvPr id="3" name="2 Marcador de contenido"/>
          <p:cNvSpPr>
            <a:spLocks noGrp="1"/>
          </p:cNvSpPr>
          <p:nvPr>
            <p:ph idx="1"/>
          </p:nvPr>
        </p:nvSpPr>
        <p:spPr>
          <a:xfrm>
            <a:off x="457200" y="332656"/>
            <a:ext cx="8229600" cy="5793507"/>
          </a:xfrm>
          <a:solidFill>
            <a:schemeClr val="accent3">
              <a:lumMod val="20000"/>
              <a:lumOff val="80000"/>
            </a:schemeClr>
          </a:solidFill>
        </p:spPr>
        <p:txBody>
          <a:bodyPr>
            <a:normAutofit/>
          </a:bodyPr>
          <a:lstStyle/>
          <a:p>
            <a:pPr>
              <a:buNone/>
            </a:pPr>
            <a:r>
              <a:rPr lang="es-CO" b="1" dirty="0" smtClean="0">
                <a:solidFill>
                  <a:srgbClr val="FF0000"/>
                </a:solidFill>
              </a:rPr>
              <a:t>                       Ver: S. Mateo 2:1 </a:t>
            </a:r>
          </a:p>
          <a:p>
            <a:pPr algn="ctr">
              <a:buNone/>
            </a:pPr>
            <a:r>
              <a:rPr lang="es-CO" b="1" dirty="0" smtClean="0"/>
              <a:t>    “Cuando Jesús nació en Belén de Judea en días del rey Herodes, vinieron del oriente a Jerusalén unos magos.”</a:t>
            </a:r>
            <a:endParaRPr lang="es-CO" dirty="0" smtClean="0"/>
          </a:p>
          <a:p>
            <a:pPr algn="ctr">
              <a:buNone/>
            </a:pPr>
            <a:r>
              <a:rPr lang="es-CO" dirty="0" smtClean="0"/>
              <a:t>    Aquí se nos habla del viaje que realizaron unos magos (sabios) desde Oriente hasta Jerusalén. </a:t>
            </a:r>
          </a:p>
          <a:p>
            <a:pPr>
              <a:buNone/>
            </a:pPr>
            <a:r>
              <a:rPr lang="es-CO" dirty="0" smtClean="0"/>
              <a:t>   Realmente, creemos que este viaje no pudo haberse realizado en Diciembre debido a las condiciones climáticas de la época. </a:t>
            </a:r>
            <a:r>
              <a:rPr lang="es-CO" b="1" dirty="0" smtClean="0">
                <a:solidFill>
                  <a:srgbClr val="0070C0"/>
                </a:solidFill>
              </a:rPr>
              <a:t>Andar en la nieve es peor que caminar en el barro.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6">
              <a:lumMod val="20000"/>
              <a:lumOff val="80000"/>
            </a:schemeClr>
          </a:solidFill>
        </p:spPr>
        <p:txBody>
          <a:bodyPr>
            <a:normAutofit fontScale="92500" lnSpcReduction="10000"/>
          </a:bodyPr>
          <a:lstStyle/>
          <a:p>
            <a:pPr>
              <a:buNone/>
            </a:pPr>
            <a:r>
              <a:rPr lang="es-CO" b="1" dirty="0" smtClean="0">
                <a:solidFill>
                  <a:srgbClr val="FF0000"/>
                </a:solidFill>
              </a:rPr>
              <a:t>                                  Ver: S. Lucas 2:8</a:t>
            </a:r>
          </a:p>
          <a:p>
            <a:pPr algn="ctr"/>
            <a:r>
              <a:rPr lang="es-CO" b="1" dirty="0" smtClean="0"/>
              <a:t> “Había pastores en la misma región, que velaban y guardaban las vigilias de la noche sobre su rebaño.”</a:t>
            </a:r>
            <a:endParaRPr lang="es-CO" dirty="0" smtClean="0"/>
          </a:p>
          <a:p>
            <a:endParaRPr lang="es-CO" dirty="0" smtClean="0"/>
          </a:p>
          <a:p>
            <a:pPr algn="ctr">
              <a:buNone/>
            </a:pPr>
            <a:r>
              <a:rPr lang="es-CO" dirty="0" smtClean="0"/>
              <a:t>    Nos dice este pasaje “que había pastores en la misma región, que velaban y guardaban las vigilias de la noche sobre sus rebaños”. Esto jamás pudo haber acontecido en Judea en el mes de Diciembre. Los pastores traían sus rebaños de los campos y los </a:t>
            </a:r>
            <a:r>
              <a:rPr lang="es-CO" b="1" dirty="0" smtClean="0">
                <a:solidFill>
                  <a:srgbClr val="0070C0"/>
                </a:solidFill>
              </a:rPr>
              <a:t>encerraban</a:t>
            </a:r>
            <a:r>
              <a:rPr lang="es-CO" dirty="0" smtClean="0"/>
              <a:t> a más tardar a mediados de Octubre para protegerlos de la estación fría y lluviosa que se acercaba.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a:r>
              <a:rPr lang="es-CO" dirty="0" smtClean="0"/>
              <a:t>La Biblia misma prueba en </a:t>
            </a:r>
            <a:r>
              <a:rPr lang="es-CO" b="1" dirty="0" smtClean="0">
                <a:solidFill>
                  <a:srgbClr val="FF0000"/>
                </a:solidFill>
              </a:rPr>
              <a:t>Cantares 2:11</a:t>
            </a:r>
            <a:r>
              <a:rPr lang="es-CO" dirty="0" smtClean="0"/>
              <a:t> y </a:t>
            </a:r>
            <a:r>
              <a:rPr lang="es-CO" b="1" dirty="0" smtClean="0">
                <a:solidFill>
                  <a:srgbClr val="FF0000"/>
                </a:solidFill>
              </a:rPr>
              <a:t>Esdras 10:9,13</a:t>
            </a:r>
            <a:r>
              <a:rPr lang="es-CO" dirty="0" smtClean="0"/>
              <a:t>, que el invierno era época de lluvias, lo cual hacía </a:t>
            </a:r>
            <a:r>
              <a:rPr lang="es-CO" b="1" dirty="0" smtClean="0">
                <a:solidFill>
                  <a:srgbClr val="0070C0"/>
                </a:solidFill>
              </a:rPr>
              <a:t>imposible</a:t>
            </a:r>
            <a:r>
              <a:rPr lang="es-CO" dirty="0" smtClean="0"/>
              <a:t> que los pastores permanecieran de noche en el campo con sus rebaños en esta época lluviosa de Diciembre.</a:t>
            </a:r>
          </a:p>
          <a:p>
            <a:endParaRPr lang="es-CO"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336704"/>
          </a:xfrm>
          <a:solidFill>
            <a:srgbClr val="FFC000"/>
          </a:solidFill>
        </p:spPr>
        <p:txBody>
          <a:bodyPr>
            <a:normAutofit fontScale="85000" lnSpcReduction="20000"/>
          </a:bodyPr>
          <a:lstStyle/>
          <a:p>
            <a:pPr>
              <a:buNone/>
            </a:pPr>
            <a:r>
              <a:rPr lang="es-CO" b="1" dirty="0" smtClean="0"/>
              <a:t>                                 </a:t>
            </a:r>
            <a:r>
              <a:rPr lang="es-CO" sz="3300" b="1" dirty="0" smtClean="0">
                <a:solidFill>
                  <a:srgbClr val="FF0000"/>
                </a:solidFill>
              </a:rPr>
              <a:t>Ver: S. Lucas 2:4-7</a:t>
            </a:r>
            <a:endParaRPr lang="es-CO" b="1" dirty="0" smtClean="0">
              <a:solidFill>
                <a:srgbClr val="FF0000"/>
              </a:solidFill>
            </a:endParaRPr>
          </a:p>
          <a:p>
            <a:pPr algn="ctr">
              <a:buNone/>
            </a:pPr>
            <a:r>
              <a:rPr lang="es-CO" b="1" dirty="0" smtClean="0"/>
              <a:t>     </a:t>
            </a:r>
          </a:p>
          <a:p>
            <a:pPr algn="ctr">
              <a:buNone/>
            </a:pPr>
            <a:r>
              <a:rPr lang="es-CO" b="1" dirty="0" smtClean="0"/>
              <a:t>“Y José subió de Galilea, de la ciudad de Nazaret, a Judea, a la ciudad de David, que se llama Belén, por cuanto era de la casa y familia de David; para ser empadronado con María su mujer, desposada con él, la cual estaba en cinta. Y aconteció que estando ellos allí, se cumplieron los días de su alumbramiento. Y dio a luz a su hijo primogénito, y lo envolvió en pañales, y lo acostó en un pesebre, porque no había lugar para ellos en el mesón.”</a:t>
            </a:r>
            <a:endParaRPr lang="es-CO" dirty="0" smtClean="0"/>
          </a:p>
          <a:p>
            <a:pPr algn="ctr"/>
            <a:endParaRPr lang="es-CO" dirty="0" smtClean="0"/>
          </a:p>
          <a:p>
            <a:pPr algn="ctr">
              <a:buNone/>
            </a:pPr>
            <a:r>
              <a:rPr lang="es-CO" dirty="0" smtClean="0"/>
              <a:t>    Es lógico pensar, que este viaje no pudo haberse realizado en el mes de Diciembre, mes de</a:t>
            </a:r>
            <a:r>
              <a:rPr lang="es-CO" b="1" dirty="0" smtClean="0">
                <a:solidFill>
                  <a:srgbClr val="0070C0"/>
                </a:solidFill>
              </a:rPr>
              <a:t> intensas lluvias, frío y nieve</a:t>
            </a:r>
            <a:r>
              <a:rPr lang="es-CO" dirty="0" smtClean="0"/>
              <a:t>. Lo más probable y seguro, es que José no se hubiera aventurado a hacer semejante viaje tan largo -Nazaret  a Belén- y además difícil, en las condiciones en que se encontraba María.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rgbClr val="FFFF00"/>
          </a:solidFill>
        </p:spPr>
        <p:txBody>
          <a:bodyPr>
            <a:noAutofit/>
          </a:bodyPr>
          <a:lstStyle/>
          <a:p>
            <a:r>
              <a:rPr lang="es-CO" sz="2400" b="1" dirty="0" smtClean="0"/>
              <a:t/>
            </a:r>
            <a:br>
              <a:rPr lang="es-CO" sz="2400" b="1" dirty="0" smtClean="0"/>
            </a:br>
            <a:r>
              <a:rPr lang="es-CO" sz="2800" b="1" dirty="0" smtClean="0">
                <a:solidFill>
                  <a:srgbClr val="FF0000"/>
                </a:solidFill>
              </a:rPr>
              <a:t>Distancia entre Nazaret y Belén</a:t>
            </a:r>
            <a:r>
              <a:rPr lang="es-CO" sz="2400" b="1" dirty="0" smtClean="0"/>
              <a:t>.  Había malos caminos, no había carretera, no existían ambulancias. Los viajes eran a lomo de burro o a pie: Y según el decreto José y María quien estaba embarazada debían viajar a  Belén puesto que eran de allí. </a:t>
            </a:r>
            <a:r>
              <a:rPr lang="es-CO" sz="2400" dirty="0" smtClean="0"/>
              <a:t/>
            </a:r>
            <a:br>
              <a:rPr lang="es-CO" sz="2400" dirty="0" smtClean="0"/>
            </a:br>
            <a:endParaRPr lang="es-CO" sz="2400" dirty="0"/>
          </a:p>
        </p:txBody>
      </p:sp>
      <p:pic>
        <p:nvPicPr>
          <p:cNvPr id="49154" name="Picture 2" descr="http://t3.gstatic.com/images?q=tbn:ANd9GcSM9tIy8hqaxQnmb5y69GnLkqdC4rczeM-iZSlmBKExmNjTf8vO"/>
          <p:cNvPicPr>
            <a:picLocks noChangeAspect="1" noChangeArrowheads="1"/>
          </p:cNvPicPr>
          <p:nvPr/>
        </p:nvPicPr>
        <p:blipFill>
          <a:blip r:embed="rId2" cstate="print"/>
          <a:srcRect/>
          <a:stretch>
            <a:fillRect/>
          </a:stretch>
        </p:blipFill>
        <p:spPr bwMode="auto">
          <a:xfrm>
            <a:off x="3419872" y="1916832"/>
            <a:ext cx="5400600" cy="4536504"/>
          </a:xfrm>
          <a:prstGeom prst="rect">
            <a:avLst/>
          </a:prstGeom>
          <a:noFill/>
        </p:spPr>
      </p:pic>
      <p:sp>
        <p:nvSpPr>
          <p:cNvPr id="6" name="5 Terminador"/>
          <p:cNvSpPr/>
          <p:nvPr/>
        </p:nvSpPr>
        <p:spPr>
          <a:xfrm>
            <a:off x="755576" y="2564904"/>
            <a:ext cx="1656184" cy="295232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 Actualmente hay carretera cuya distancia es de 150 Km.</a:t>
            </a:r>
          </a:p>
        </p:txBody>
      </p:sp>
      <p:sp>
        <p:nvSpPr>
          <p:cNvPr id="7" name="6 Flecha derecha"/>
          <p:cNvSpPr/>
          <p:nvPr/>
        </p:nvSpPr>
        <p:spPr>
          <a:xfrm rot="21190916">
            <a:off x="2627753" y="2063644"/>
            <a:ext cx="3583486" cy="5004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Nazaret</a:t>
            </a:r>
            <a:endParaRPr lang="es-CO" dirty="0"/>
          </a:p>
        </p:txBody>
      </p:sp>
      <p:sp>
        <p:nvSpPr>
          <p:cNvPr id="8" name="7 Flecha derecha"/>
          <p:cNvSpPr/>
          <p:nvPr/>
        </p:nvSpPr>
        <p:spPr>
          <a:xfrm rot="950456">
            <a:off x="2554576" y="5381845"/>
            <a:ext cx="3006804" cy="4095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Belén</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9154"/>
                                        </p:tgtEl>
                                        <p:attrNameLst>
                                          <p:attrName>style.visibility</p:attrName>
                                        </p:attrNameLst>
                                      </p:cBhvr>
                                      <p:to>
                                        <p:strVal val="visible"/>
                                      </p:to>
                                    </p:set>
                                    <p:anim to="" calcmode="lin" valueType="num">
                                      <p:cBhvr>
                                        <p:cTn id="7" dur="1" fill="hold"/>
                                        <p:tgtEl>
                                          <p:spTgt spid="4915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to="" calcmode="lin" valueType="num">
                                      <p:cBhvr>
                                        <p:cTn id="12" dur="1" fill="hold"/>
                                        <p:tgtEl>
                                          <p:spTgt spid="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20000"/>
              <a:lumOff val="80000"/>
            </a:schemeClr>
          </a:solidFill>
        </p:spPr>
        <p:txBody>
          <a:bodyPr>
            <a:normAutofit fontScale="92500" lnSpcReduction="20000"/>
          </a:bodyPr>
          <a:lstStyle/>
          <a:p>
            <a:pPr algn="ctr">
              <a:buNone/>
            </a:pPr>
            <a:r>
              <a:rPr lang="es-CO" dirty="0" smtClean="0"/>
              <a:t>    Los anteriores argumentos Bíblicos, nos prueban que Jesús no pudo haber nacido en el mes de Diciembre y más exactamente el día 25 como dicen, enseñan y celebran. </a:t>
            </a:r>
          </a:p>
          <a:p>
            <a:pPr>
              <a:buNone/>
            </a:pPr>
            <a:endParaRPr lang="es-CO" dirty="0" smtClean="0"/>
          </a:p>
          <a:p>
            <a:pPr algn="ctr">
              <a:buNone/>
            </a:pPr>
            <a:r>
              <a:rPr lang="es-CO" dirty="0" smtClean="0"/>
              <a:t>    Entonces, </a:t>
            </a:r>
            <a:r>
              <a:rPr lang="es-CO" b="1" dirty="0" smtClean="0">
                <a:solidFill>
                  <a:srgbClr val="FF0000"/>
                </a:solidFill>
              </a:rPr>
              <a:t>¿Por qué se festeja el 25 de Diciembre como día del nacimiento de Jesús?</a:t>
            </a:r>
          </a:p>
          <a:p>
            <a:pPr>
              <a:buNone/>
            </a:pPr>
            <a:endParaRPr lang="es-CO" b="1" dirty="0" smtClean="0">
              <a:solidFill>
                <a:srgbClr val="FF0000"/>
              </a:solidFill>
            </a:endParaRPr>
          </a:p>
          <a:p>
            <a:pPr>
              <a:buNone/>
            </a:pPr>
            <a:r>
              <a:rPr lang="es-CO" b="1" dirty="0" smtClean="0">
                <a:solidFill>
                  <a:srgbClr val="FF0000"/>
                </a:solidFill>
              </a:rPr>
              <a:t>         ¿Qué día es realmente el 25 de Diciembre?</a:t>
            </a:r>
          </a:p>
          <a:p>
            <a:pPr>
              <a:buNone/>
            </a:pPr>
            <a:endParaRPr lang="es-CO" dirty="0" smtClean="0"/>
          </a:p>
          <a:p>
            <a:pPr algn="ctr">
              <a:buNone/>
            </a:pPr>
            <a:r>
              <a:rPr lang="es-CO" dirty="0" smtClean="0"/>
              <a:t>    Veamos algunos datos históricos, que posteriormente confirmaremos con lo que nos dice La Nueva Enciclopedia del Conocimiento Religioso, de Schaff – Herzog.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a:bodyPr>
          <a:lstStyle/>
          <a:p>
            <a:r>
              <a:rPr lang="es-CO" sz="5400" b="1" dirty="0" smtClean="0">
                <a:latin typeface="Gloucester MT Extra Condensed" pitchFamily="18" charset="0"/>
              </a:rPr>
              <a:t>¿Qué celebraban los paganos ese día?</a:t>
            </a:r>
            <a:endParaRPr lang="es-CO" sz="5400" b="1" dirty="0">
              <a:latin typeface="Gloucester MT Extra Condensed" pitchFamily="18" charset="0"/>
            </a:endParaRPr>
          </a:p>
        </p:txBody>
      </p:sp>
      <p:sp>
        <p:nvSpPr>
          <p:cNvPr id="3" name="2 Marcador de contenido"/>
          <p:cNvSpPr>
            <a:spLocks noGrp="1"/>
          </p:cNvSpPr>
          <p:nvPr>
            <p:ph idx="1"/>
          </p:nvPr>
        </p:nvSpPr>
        <p:spPr>
          <a:xfrm>
            <a:off x="457200" y="1600200"/>
            <a:ext cx="5194920" cy="4525963"/>
          </a:xfrm>
          <a:solidFill>
            <a:schemeClr val="bg1"/>
          </a:solidFill>
        </p:spPr>
        <p:txBody>
          <a:bodyPr>
            <a:normAutofit/>
          </a:bodyPr>
          <a:lstStyle/>
          <a:p>
            <a:pPr>
              <a:buNone/>
            </a:pPr>
            <a:r>
              <a:rPr lang="es-CO" b="1" dirty="0" smtClean="0"/>
              <a:t> 1.</a:t>
            </a:r>
            <a:r>
              <a:rPr lang="es-CO" dirty="0" smtClean="0"/>
              <a:t> Los pueblos paganos adoraban al sol como su dios, el dios Baal.</a:t>
            </a:r>
          </a:p>
          <a:p>
            <a:pPr>
              <a:buNone/>
            </a:pPr>
            <a:r>
              <a:rPr lang="es-CO" dirty="0" smtClean="0"/>
              <a:t>    Estos pueblos tenían un día semanal para dedicarlo a la adoración de su dios sol.</a:t>
            </a:r>
          </a:p>
          <a:p>
            <a:pPr>
              <a:buNone/>
            </a:pPr>
            <a:r>
              <a:rPr lang="es-CO" dirty="0" smtClean="0"/>
              <a:t>    </a:t>
            </a:r>
            <a:r>
              <a:rPr lang="es-CO" b="1" dirty="0" smtClean="0"/>
              <a:t>Ese día era el domingo, primer día de la semana.</a:t>
            </a:r>
            <a:endParaRPr lang="es-CO" dirty="0" smtClean="0"/>
          </a:p>
          <a:p>
            <a:endParaRPr lang="es-CO" dirty="0"/>
          </a:p>
        </p:txBody>
      </p:sp>
      <p:pic>
        <p:nvPicPr>
          <p:cNvPr id="93186" name="Picture 2" descr="http://t3.gstatic.com/images?q=tbn:ANd9GcTFAYUI8y0vHSHytuL3Ho0rurwLsV0cfgBavT2NJLHt6FyeSnyYwA"/>
          <p:cNvPicPr>
            <a:picLocks noChangeAspect="1" noChangeArrowheads="1"/>
          </p:cNvPicPr>
          <p:nvPr/>
        </p:nvPicPr>
        <p:blipFill>
          <a:blip r:embed="rId2" cstate="print"/>
          <a:srcRect/>
          <a:stretch>
            <a:fillRect/>
          </a:stretch>
        </p:blipFill>
        <p:spPr bwMode="auto">
          <a:xfrm>
            <a:off x="5868144" y="1556792"/>
            <a:ext cx="2664296" cy="1819276"/>
          </a:xfrm>
          <a:prstGeom prst="rect">
            <a:avLst/>
          </a:prstGeom>
          <a:noFill/>
        </p:spPr>
      </p:pic>
      <p:pic>
        <p:nvPicPr>
          <p:cNvPr id="93188" name="Picture 4" descr="http://t2.gstatic.com/images?q=tbn:ANd9GcRuzh2HnyZnDWlZ_SIHvHMYXHytnSQ1Tr0OrlAI-trX9iUDwQoBnw"/>
          <p:cNvPicPr>
            <a:picLocks noChangeAspect="1" noChangeArrowheads="1"/>
          </p:cNvPicPr>
          <p:nvPr/>
        </p:nvPicPr>
        <p:blipFill>
          <a:blip r:embed="rId3" cstate="print"/>
          <a:srcRect/>
          <a:stretch>
            <a:fillRect/>
          </a:stretch>
        </p:blipFill>
        <p:spPr bwMode="auto">
          <a:xfrm>
            <a:off x="5868144" y="3789040"/>
            <a:ext cx="2736304" cy="22669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3186"/>
                                        </p:tgtEl>
                                        <p:attrNameLst>
                                          <p:attrName>style.visibility</p:attrName>
                                        </p:attrNameLst>
                                      </p:cBhvr>
                                      <p:to>
                                        <p:strVal val="visible"/>
                                      </p:to>
                                    </p:set>
                                    <p:anim to="" calcmode="lin" valueType="num">
                                      <p:cBhvr>
                                        <p:cTn id="17" dur="1" fill="hold"/>
                                        <p:tgtEl>
                                          <p:spTgt spid="9318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93188"/>
                                        </p:tgtEl>
                                        <p:attrNameLst>
                                          <p:attrName>style.visibility</p:attrName>
                                        </p:attrNameLst>
                                      </p:cBhvr>
                                      <p:to>
                                        <p:strVal val="visible"/>
                                      </p:to>
                                    </p:set>
                                    <p:anim to="" calcmode="lin" valueType="num">
                                      <p:cBhvr>
                                        <p:cTn id="22" dur="1" fill="hold"/>
                                        <p:tgtEl>
                                          <p:spTgt spid="9318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to="" calcmode="lin" valueType="num">
                                      <p:cBhvr>
                                        <p:cTn id="3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4330824" cy="5361459"/>
          </a:xfrm>
          <a:solidFill>
            <a:schemeClr val="bg1"/>
          </a:solidFill>
        </p:spPr>
        <p:txBody>
          <a:bodyPr>
            <a:normAutofit/>
          </a:bodyPr>
          <a:lstStyle/>
          <a:p>
            <a:pPr>
              <a:buNone/>
            </a:pPr>
            <a:endParaRPr lang="es-CO" b="1" dirty="0" smtClean="0"/>
          </a:p>
          <a:p>
            <a:pPr>
              <a:buNone/>
            </a:pPr>
            <a:endParaRPr lang="es-CO" b="1" dirty="0" smtClean="0"/>
          </a:p>
          <a:p>
            <a:pPr algn="ctr">
              <a:buNone/>
            </a:pPr>
            <a:r>
              <a:rPr lang="es-CO" b="1" dirty="0" smtClean="0"/>
              <a:t>2. </a:t>
            </a:r>
            <a:r>
              <a:rPr lang="es-CO" dirty="0" smtClean="0"/>
              <a:t>Estos pueblos tenían también un día en el año para adorar a su dios sol, y ese día era nada más ni nada menos </a:t>
            </a:r>
            <a:r>
              <a:rPr lang="es-CO" b="1" u="sng" dirty="0" smtClean="0">
                <a:solidFill>
                  <a:srgbClr val="0070C0"/>
                </a:solidFill>
              </a:rPr>
              <a:t>que el 25 de diciembre.</a:t>
            </a:r>
          </a:p>
        </p:txBody>
      </p:sp>
      <p:pic>
        <p:nvPicPr>
          <p:cNvPr id="94210" name="Picture 2" descr="http://t2.gstatic.com/images?q=tbn:ANd9GcRHz8AIlORebxH31Ia1VEWDnBuK7RvBM6OEK61DshI7APDQMY6vEA"/>
          <p:cNvPicPr>
            <a:picLocks noChangeAspect="1" noChangeArrowheads="1"/>
          </p:cNvPicPr>
          <p:nvPr/>
        </p:nvPicPr>
        <p:blipFill>
          <a:blip r:embed="rId2" cstate="print"/>
          <a:srcRect/>
          <a:stretch>
            <a:fillRect/>
          </a:stretch>
        </p:blipFill>
        <p:spPr bwMode="auto">
          <a:xfrm>
            <a:off x="5436096" y="1196752"/>
            <a:ext cx="3240360" cy="3528392"/>
          </a:xfrm>
          <a:prstGeom prst="rect">
            <a:avLst/>
          </a:prstGeom>
          <a:noFill/>
        </p:spPr>
      </p:pic>
      <p:sp>
        <p:nvSpPr>
          <p:cNvPr id="5" name="4 Terminador"/>
          <p:cNvSpPr/>
          <p:nvPr/>
        </p:nvSpPr>
        <p:spPr>
          <a:xfrm>
            <a:off x="5220072" y="4869160"/>
            <a:ext cx="3650704" cy="115212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solidFill>
                  <a:srgbClr val="FFFF00"/>
                </a:solidFill>
              </a:rPr>
              <a:t> El becerro de oro también era un símbolo d Baal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4210"/>
                                        </p:tgtEl>
                                        <p:attrNameLst>
                                          <p:attrName>style.visibility</p:attrName>
                                        </p:attrNameLst>
                                      </p:cBhvr>
                                      <p:to>
                                        <p:strVal val="visible"/>
                                      </p:to>
                                    </p:set>
                                    <p:anim to="" calcmode="lin" valueType="num">
                                      <p:cBhvr>
                                        <p:cTn id="17" dur="1" fill="hold"/>
                                        <p:tgtEl>
                                          <p:spTgt spid="942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p:cTn id="2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a:bodyPr>
          <a:lstStyle/>
          <a:p>
            <a:pPr>
              <a:buNone/>
            </a:pPr>
            <a:r>
              <a:rPr lang="es-CO" b="1" dirty="0" smtClean="0"/>
              <a:t>3. </a:t>
            </a:r>
            <a:r>
              <a:rPr lang="es-CO" sz="2400" dirty="0" smtClean="0">
                <a:latin typeface="Agency FB" pitchFamily="34" charset="0"/>
              </a:rPr>
              <a:t>Los pueblos paganos del Norte de Europa, hacían una fiesta en honor a su dios sol: Esta fiesta era llamada “Yule”. La realizaban en el Solsticio de Invierno – Diciembre a Marzo -, y para ellos significaba el renacimiento del sol.</a:t>
            </a:r>
          </a:p>
          <a:p>
            <a:pPr>
              <a:buNone/>
            </a:pPr>
            <a:endParaRPr lang="es-CO" sz="2400" dirty="0" smtClean="0">
              <a:latin typeface="Agency FB" pitchFamily="34" charset="0"/>
            </a:endParaRPr>
          </a:p>
          <a:p>
            <a:pPr>
              <a:buNone/>
            </a:pPr>
            <a:r>
              <a:rPr lang="es-CO" sz="2400" dirty="0" smtClean="0">
                <a:latin typeface="Agency FB" pitchFamily="34" charset="0"/>
              </a:rPr>
              <a:t>                                         </a:t>
            </a:r>
            <a:r>
              <a:rPr lang="es-CO" b="1" dirty="0" smtClean="0">
                <a:solidFill>
                  <a:srgbClr val="FF0000"/>
                </a:solidFill>
                <a:latin typeface="Agency FB" pitchFamily="34" charset="0"/>
              </a:rPr>
              <a:t>¿Qué era el “Solsticio?</a:t>
            </a:r>
          </a:p>
          <a:p>
            <a:endParaRPr lang="es-CO" sz="2400" dirty="0" smtClean="0">
              <a:latin typeface="Agency FB" pitchFamily="34" charset="0"/>
            </a:endParaRPr>
          </a:p>
          <a:p>
            <a:pPr algn="ctr">
              <a:buNone/>
            </a:pPr>
            <a:r>
              <a:rPr lang="es-CO" sz="2400" dirty="0" smtClean="0">
                <a:latin typeface="Agency FB" pitchFamily="34" charset="0"/>
              </a:rPr>
              <a:t>      “Solsticio”: Época en que el sol se halla en uno de los dos trópicos. “Hiemal”, el de invierno. “Vernal”, el de verano.</a:t>
            </a:r>
          </a:p>
          <a:p>
            <a:pPr>
              <a:buNone/>
            </a:pPr>
            <a:endParaRPr lang="es-CO" sz="2400" dirty="0" smtClean="0">
              <a:latin typeface="Agency FB" pitchFamily="34" charset="0"/>
            </a:endParaRPr>
          </a:p>
          <a:p>
            <a:pPr>
              <a:buNone/>
            </a:pPr>
            <a:r>
              <a:rPr lang="es-CO" sz="2400" dirty="0" smtClean="0">
                <a:latin typeface="Agency FB" pitchFamily="34" charset="0"/>
              </a:rPr>
              <a:t>        Época de Invierno     : El sol muere.</a:t>
            </a:r>
            <a:br>
              <a:rPr lang="es-CO" sz="2400" dirty="0" smtClean="0">
                <a:latin typeface="Agency FB" pitchFamily="34" charset="0"/>
              </a:rPr>
            </a:br>
            <a:r>
              <a:rPr lang="es-CO" sz="2400" dirty="0" smtClean="0">
                <a:latin typeface="Agency FB" pitchFamily="34" charset="0"/>
              </a:rPr>
              <a:t>- Época de Primavera : El sol empieza a vivir, a renacer.</a:t>
            </a:r>
          </a:p>
          <a:p>
            <a:endParaRPr lang="es-CO" sz="2400" dirty="0" smtClean="0">
              <a:latin typeface="Agency FB" pitchFamily="34" charset="0"/>
            </a:endParaRPr>
          </a:p>
          <a:p>
            <a:pPr algn="ctr">
              <a:buNone/>
            </a:pPr>
            <a:r>
              <a:rPr lang="es-CO" sz="2400" dirty="0" smtClean="0">
                <a:latin typeface="Agency FB" pitchFamily="34" charset="0"/>
              </a:rPr>
              <a:t>      Esta fiesta de los pueblos paganos del Norte de Europa llamada Yule, se llevaba a cabo el día </a:t>
            </a:r>
            <a:r>
              <a:rPr lang="es-CO" sz="2400" b="1" dirty="0" smtClean="0">
                <a:solidFill>
                  <a:srgbClr val="0070C0"/>
                </a:solidFill>
                <a:latin typeface="Agency FB" pitchFamily="34" charset="0"/>
              </a:rPr>
              <a:t>veinticinco (25) de diciembre.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rgbClr val="FFFF00"/>
          </a:solidFill>
        </p:spPr>
        <p:txBody>
          <a:bodyPr>
            <a:normAutofit fontScale="92500" lnSpcReduction="10000"/>
          </a:bodyPr>
          <a:lstStyle/>
          <a:p>
            <a:pPr>
              <a:buNone/>
            </a:pPr>
            <a:r>
              <a:rPr lang="es-CO" b="1" dirty="0" smtClean="0"/>
              <a:t>4. </a:t>
            </a:r>
            <a:r>
              <a:rPr lang="es-CO" dirty="0" smtClean="0"/>
              <a:t>En el sur de Europa (Pueblo Romano), se llevaban a cabo unas fiestas denominadas </a:t>
            </a:r>
            <a:r>
              <a:rPr lang="es-CO" b="1" dirty="0" smtClean="0">
                <a:solidFill>
                  <a:srgbClr val="0070C0"/>
                </a:solidFill>
              </a:rPr>
              <a:t>“Saturnalias Romanas”</a:t>
            </a:r>
            <a:r>
              <a:rPr lang="es-CO" dirty="0" smtClean="0"/>
              <a:t>. Se celebraban en honor a Saturno, nombre con el cual los Romanos designaban a su dios sol. </a:t>
            </a:r>
          </a:p>
          <a:p>
            <a:pPr>
              <a:buNone/>
            </a:pPr>
            <a:endParaRPr lang="es-CO" dirty="0" smtClean="0"/>
          </a:p>
          <a:p>
            <a:pPr>
              <a:buNone/>
            </a:pPr>
            <a:r>
              <a:rPr lang="es-CO" dirty="0" smtClean="0"/>
              <a:t>    Estas fiestas eran bacanales de </a:t>
            </a:r>
            <a:r>
              <a:rPr lang="es-CO" b="1" dirty="0" smtClean="0">
                <a:solidFill>
                  <a:srgbClr val="0070C0"/>
                </a:solidFill>
              </a:rPr>
              <a:t>promiscuidad sexual</a:t>
            </a:r>
            <a:r>
              <a:rPr lang="es-CO" dirty="0" smtClean="0"/>
              <a:t>, y todo lo relacionado con la corrupción e inmoralidad estaba permitido.</a:t>
            </a:r>
          </a:p>
          <a:p>
            <a:pPr>
              <a:buNone/>
            </a:pPr>
            <a:r>
              <a:rPr lang="es-CO" dirty="0" smtClean="0"/>
              <a:t>    </a:t>
            </a:r>
          </a:p>
          <a:p>
            <a:pPr>
              <a:buNone/>
            </a:pPr>
            <a:r>
              <a:rPr lang="es-CO" dirty="0" smtClean="0"/>
              <a:t>    Estas fiestas se celebraban el día </a:t>
            </a:r>
            <a:r>
              <a:rPr lang="es-CO" b="1" dirty="0" smtClean="0">
                <a:solidFill>
                  <a:srgbClr val="0070C0"/>
                </a:solidFill>
              </a:rPr>
              <a:t>veinticinco (25) de Diciembre</a:t>
            </a:r>
            <a:r>
              <a:rPr lang="es-CO" dirty="0" smtClean="0"/>
              <a:t>, ya que este era el “VENERABLE DIA ANUAL DEL DIOS SOL”.</a:t>
            </a:r>
          </a:p>
          <a:p>
            <a:endParaRPr lang="es-CO" dirty="0" smtClean="0"/>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3200" dirty="0" smtClean="0"/>
              <a:t>La pregunta es: </a:t>
            </a:r>
            <a:r>
              <a:rPr lang="es-CO" sz="3200" b="1" dirty="0" smtClean="0">
                <a:solidFill>
                  <a:srgbClr val="FF0000"/>
                </a:solidFill>
                <a:latin typeface="Agency FB" pitchFamily="34" charset="0"/>
              </a:rPr>
              <a:t>¿Cómo pudo esta fiesta pagana introducirse en el mundo cristiano? </a:t>
            </a:r>
            <a:endParaRPr lang="es-CO" sz="3200" b="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a:solidFill>
            <a:srgbClr val="92D050"/>
          </a:solidFill>
        </p:spPr>
        <p:txBody>
          <a:bodyPr/>
          <a:lstStyle/>
          <a:p>
            <a:pPr>
              <a:buNone/>
            </a:pPr>
            <a:endParaRPr lang="es-CO" dirty="0" smtClean="0"/>
          </a:p>
          <a:p>
            <a:pPr>
              <a:buNone/>
            </a:pPr>
            <a:r>
              <a:rPr lang="es-CO" dirty="0" smtClean="0"/>
              <a:t>    Para dar respuesta a esta pregunta, tenemos que remontarnos a la época en que Constantino asume como Emperador de Roma. Veamos:</a:t>
            </a:r>
          </a:p>
          <a:p>
            <a:endParaRPr lang="es-CO" dirty="0"/>
          </a:p>
        </p:txBody>
      </p:sp>
      <p:pic>
        <p:nvPicPr>
          <p:cNvPr id="96258" name="Picture 2" descr="http://t3.gstatic.com/images?q=tbn:ANd9GcSSzkPjaiEeerJui8sz6uZJDeYk999bl6p1Rzc-2Rt0Prrxhw_yYA"/>
          <p:cNvPicPr>
            <a:picLocks noChangeAspect="1" noChangeArrowheads="1"/>
          </p:cNvPicPr>
          <p:nvPr/>
        </p:nvPicPr>
        <p:blipFill>
          <a:blip r:embed="rId2" cstate="print"/>
          <a:srcRect/>
          <a:stretch>
            <a:fillRect/>
          </a:stretch>
        </p:blipFill>
        <p:spPr bwMode="auto">
          <a:xfrm>
            <a:off x="4932040" y="3861048"/>
            <a:ext cx="2952328"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6258"/>
                                        </p:tgtEl>
                                        <p:attrNameLst>
                                          <p:attrName>style.visibility</p:attrName>
                                        </p:attrNameLst>
                                      </p:cBhvr>
                                      <p:to>
                                        <p:strVal val="visible"/>
                                      </p:to>
                                    </p:set>
                                    <p:animEffect transition="in" filter="randombar(horizontal)">
                                      <p:cBhvr>
                                        <p:cTn id="7" dur="500"/>
                                        <p:tgtEl>
                                          <p:spTgt spid="9625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92500"/>
          </a:bodyPr>
          <a:lstStyle/>
          <a:p>
            <a:pPr>
              <a:buNone/>
            </a:pPr>
            <a:r>
              <a:rPr lang="es-CO" b="1" dirty="0" smtClean="0"/>
              <a:t>     </a:t>
            </a:r>
            <a:r>
              <a:rPr lang="es-CO" sz="3500" b="1" dirty="0" smtClean="0"/>
              <a:t>Año 313 D. C. -</a:t>
            </a:r>
            <a:r>
              <a:rPr lang="es-CO" sz="3500" dirty="0" smtClean="0"/>
              <a:t> Constantino llega al trono del Imperio Romano.</a:t>
            </a:r>
            <a:r>
              <a:rPr lang="es-CO" sz="3500" b="1" dirty="0" smtClean="0">
                <a:solidFill>
                  <a:srgbClr val="FF0000"/>
                </a:solidFill>
              </a:rPr>
              <a:t> Acaba con la persecución a los cristianos decretando la libertad de culto mediante el Edicto de Milán.</a:t>
            </a:r>
          </a:p>
          <a:p>
            <a:pPr>
              <a:buNone/>
            </a:pPr>
            <a:r>
              <a:rPr lang="es-CO" sz="3500" b="1" dirty="0" smtClean="0"/>
              <a:t>    </a:t>
            </a:r>
          </a:p>
          <a:p>
            <a:pPr>
              <a:buNone/>
            </a:pPr>
            <a:r>
              <a:rPr lang="es-CO" sz="3500" b="1" dirty="0" smtClean="0"/>
              <a:t>     Año 321 D. C. –</a:t>
            </a:r>
            <a:r>
              <a:rPr lang="es-CO" sz="3500" b="1" dirty="0" smtClean="0">
                <a:solidFill>
                  <a:srgbClr val="FF0000"/>
                </a:solidFill>
              </a:rPr>
              <a:t> Constantino emite la primera ley dominical cuando mediante un Decreto proclamó: </a:t>
            </a:r>
            <a:r>
              <a:rPr lang="es-CO" sz="3500" b="1" dirty="0" smtClean="0"/>
              <a:t>“Que todos los jueces, y todos los habitantes de la ciudad, y todos los mercaderes y artesanos descansen en el venerable día del sol.” </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chemeClr val="accent5">
              <a:lumMod val="20000"/>
              <a:lumOff val="80000"/>
            </a:schemeClr>
          </a:solidFill>
        </p:spPr>
        <p:txBody>
          <a:bodyPr>
            <a:normAutofit lnSpcReduction="10000"/>
          </a:bodyPr>
          <a:lstStyle/>
          <a:p>
            <a:pPr algn="ctr">
              <a:buNone/>
            </a:pPr>
            <a:r>
              <a:rPr lang="es-CO" b="1" dirty="0" smtClean="0"/>
              <a:t>   Año 325 D. C. - CONCILIO DE NICEA: </a:t>
            </a:r>
            <a:r>
              <a:rPr lang="es-CO" dirty="0" smtClean="0"/>
              <a:t>Convocado por Constantino para resolver el problema entre los </a:t>
            </a:r>
            <a:r>
              <a:rPr lang="es-CO" b="1" dirty="0" smtClean="0">
                <a:solidFill>
                  <a:srgbClr val="FF0000"/>
                </a:solidFill>
              </a:rPr>
              <a:t>Arrianos y el grupo mayoritario cristiano</a:t>
            </a:r>
            <a:r>
              <a:rPr lang="es-CO" dirty="0" smtClean="0"/>
              <a:t>, ya que se había presentado un problema en el seno de la Iglesia Católica.</a:t>
            </a:r>
          </a:p>
          <a:p>
            <a:pPr algn="ctr">
              <a:buNone/>
            </a:pPr>
            <a:endParaRPr lang="es-CO" dirty="0" smtClean="0"/>
          </a:p>
          <a:p>
            <a:pPr algn="ctr">
              <a:buNone/>
            </a:pPr>
            <a:r>
              <a:rPr lang="es-CO" dirty="0" smtClean="0"/>
              <a:t> Se discutía la Deidad de Cristo. ¿Era Cristo el mismo Dios o no? Había dos grupos enfrentados dentro del cristianismo católico: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Autofit/>
          </a:bodyPr>
          <a:lstStyle/>
          <a:p>
            <a:r>
              <a:rPr lang="es-CO" sz="4800" b="1" dirty="0" smtClean="0">
                <a:latin typeface="Edwardian Script ITC" pitchFamily="66" charset="0"/>
              </a:rPr>
              <a:t>¿Quiénes era los “Arrianos”  y el grupo  “mayoritario cristiano”?</a:t>
            </a:r>
            <a:endParaRPr lang="es-CO" sz="4800" b="1" dirty="0">
              <a:latin typeface="Edwardian Script ITC" pitchFamily="66" charset="0"/>
            </a:endParaRPr>
          </a:p>
        </p:txBody>
      </p:sp>
      <p:sp>
        <p:nvSpPr>
          <p:cNvPr id="3" name="2 Marcador de contenido"/>
          <p:cNvSpPr>
            <a:spLocks noGrp="1"/>
          </p:cNvSpPr>
          <p:nvPr>
            <p:ph idx="1"/>
          </p:nvPr>
        </p:nvSpPr>
        <p:spPr>
          <a:solidFill>
            <a:schemeClr val="accent3">
              <a:lumMod val="20000"/>
              <a:lumOff val="80000"/>
            </a:schemeClr>
          </a:solidFill>
        </p:spPr>
        <p:txBody>
          <a:bodyPr>
            <a:normAutofit/>
          </a:bodyPr>
          <a:lstStyle/>
          <a:p>
            <a:pPr algn="ctr">
              <a:buNone/>
            </a:pPr>
            <a:r>
              <a:rPr lang="es-CO" dirty="0" smtClean="0"/>
              <a:t>    1. Los Arrianos: Con Arrio, monje de Alejandría; y Eusebio, su Abogado, que negaban la </a:t>
            </a:r>
            <a:r>
              <a:rPr lang="es-CO" b="1" dirty="0" smtClean="0">
                <a:solidFill>
                  <a:srgbClr val="0070C0"/>
                </a:solidFill>
              </a:rPr>
              <a:t>Deidad de Cristo</a:t>
            </a:r>
            <a:r>
              <a:rPr lang="es-CO" dirty="0" smtClean="0"/>
              <a:t>. (Origen de los </a:t>
            </a:r>
            <a:r>
              <a:rPr lang="es-CO" sz="3600" b="1" u="sng" dirty="0" smtClean="0">
                <a:solidFill>
                  <a:srgbClr val="0070C0"/>
                </a:solidFill>
              </a:rPr>
              <a:t>Testigos de Jehová).</a:t>
            </a:r>
          </a:p>
          <a:p>
            <a:pPr>
              <a:buNone/>
            </a:pPr>
            <a:r>
              <a:rPr lang="es-CO" sz="3600" b="1" u="sng" dirty="0" smtClean="0">
                <a:solidFill>
                  <a:srgbClr val="0070C0"/>
                </a:solidFill>
              </a:rPr>
              <a:t> </a:t>
            </a:r>
          </a:p>
          <a:p>
            <a:pPr>
              <a:buNone/>
            </a:pPr>
            <a:r>
              <a:rPr lang="es-CO" dirty="0" smtClean="0"/>
              <a:t>    2. Grupo mayoritario cristiano católico, con el Obispo Anastasio a la cabeza.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20000"/>
              <a:lumOff val="80000"/>
            </a:schemeClr>
          </a:solidFill>
        </p:spPr>
        <p:txBody>
          <a:bodyPr>
            <a:normAutofit fontScale="92500" lnSpcReduction="20000"/>
          </a:bodyPr>
          <a:lstStyle/>
          <a:p>
            <a:pPr algn="ctr">
              <a:buNone/>
            </a:pPr>
            <a:r>
              <a:rPr lang="es-CO" dirty="0" smtClean="0"/>
              <a:t>     El grupo mayoritario cristiano presiona a Constantino para que les de la razón y ataque y extinga al grupo de los Arrianos. El Emperador se encontraba en una posición difícil, ya que aunque le había hecho muchas concesiones a los cristianos, como Emperador representaba la religión pagana. </a:t>
            </a:r>
          </a:p>
          <a:p>
            <a:endParaRPr lang="es-CO" dirty="0" smtClean="0"/>
          </a:p>
          <a:p>
            <a:pPr algn="ctr">
              <a:buNone/>
            </a:pPr>
            <a:r>
              <a:rPr lang="es-CO" dirty="0" smtClean="0"/>
              <a:t>     Pero como buen político, ve en esta situación la oportunidad de complacer y congraciarse con las dos más grandes corrientes religiosas de su imperio:</a:t>
            </a:r>
            <a:r>
              <a:rPr lang="es-CO" b="1" u="sng" dirty="0" smtClean="0">
                <a:solidFill>
                  <a:srgbClr val="0070C0"/>
                </a:solidFill>
              </a:rPr>
              <a:t> Los Paganos y el Grupo mayoritario cristiano</a:t>
            </a:r>
            <a:r>
              <a:rPr lang="es-CO" dirty="0" smtClean="0"/>
              <a:t>.</a:t>
            </a:r>
          </a:p>
          <a:p>
            <a:endParaRPr lang="es-CO" dirty="0" smtClean="0"/>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618856" cy="5577483"/>
          </a:xfrm>
        </p:spPr>
        <p:txBody>
          <a:bodyPr>
            <a:normAutofit fontScale="92500" lnSpcReduction="10000"/>
          </a:bodyPr>
          <a:lstStyle/>
          <a:p>
            <a:pPr algn="ctr">
              <a:buNone/>
            </a:pPr>
            <a:r>
              <a:rPr lang="es-CO" dirty="0" smtClean="0"/>
              <a:t>    Por ello, en el año 325 D. C., convoca como Sumo Pontífice el Concilio de Nicea, imponiendo a los cristianos – católicos – </a:t>
            </a:r>
            <a:r>
              <a:rPr lang="es-CO" b="1" dirty="0" smtClean="0">
                <a:solidFill>
                  <a:srgbClr val="0070C0"/>
                </a:solidFill>
              </a:rPr>
              <a:t>algunas condiciones para poder perseguir a los Arrianos y destruirlos</a:t>
            </a:r>
            <a:r>
              <a:rPr lang="es-CO" dirty="0" smtClean="0"/>
              <a:t>. Condiciones que fueron aceptadas por el Grupo mayoritario cristiano católico. Tales condiciones fueron las siguientes:</a:t>
            </a:r>
          </a:p>
          <a:p>
            <a:endParaRPr lang="es-CO" dirty="0" smtClean="0"/>
          </a:p>
          <a:p>
            <a:endParaRPr lang="es-CO" dirty="0"/>
          </a:p>
        </p:txBody>
      </p:sp>
      <p:pic>
        <p:nvPicPr>
          <p:cNvPr id="2050" name="Picture 2" descr="http://t0.gstatic.com/images?q=tbn:ANd9GcQrByZ8MOlMLt-iAgfV2MAhn4ElJ7lSuGqtw-eSsjuROxJiIJtH"/>
          <p:cNvPicPr>
            <a:picLocks noChangeAspect="1" noChangeArrowheads="1"/>
          </p:cNvPicPr>
          <p:nvPr/>
        </p:nvPicPr>
        <p:blipFill>
          <a:blip r:embed="rId2" cstate="print"/>
          <a:srcRect/>
          <a:stretch>
            <a:fillRect/>
          </a:stretch>
        </p:blipFill>
        <p:spPr bwMode="auto">
          <a:xfrm>
            <a:off x="5796136" y="620688"/>
            <a:ext cx="2808312" cy="2016224"/>
          </a:xfrm>
          <a:prstGeom prst="rect">
            <a:avLst/>
          </a:prstGeom>
          <a:noFill/>
        </p:spPr>
      </p:pic>
      <p:pic>
        <p:nvPicPr>
          <p:cNvPr id="2052" name="Picture 4" descr="http://t1.gstatic.com/images?q=tbn:ANd9GcQ72NAtfw46mHrVPr2xUqoLsG1k1-MkCfc5jotOJQOS8hHgac0Xfw"/>
          <p:cNvPicPr>
            <a:picLocks noChangeAspect="1" noChangeArrowheads="1"/>
          </p:cNvPicPr>
          <p:nvPr/>
        </p:nvPicPr>
        <p:blipFill>
          <a:blip r:embed="rId3" cstate="print"/>
          <a:srcRect/>
          <a:stretch>
            <a:fillRect/>
          </a:stretch>
        </p:blipFill>
        <p:spPr bwMode="auto">
          <a:xfrm>
            <a:off x="5652120" y="2780928"/>
            <a:ext cx="3168352" cy="1872208"/>
          </a:xfrm>
          <a:prstGeom prst="rect">
            <a:avLst/>
          </a:prstGeom>
          <a:noFill/>
        </p:spPr>
      </p:pic>
      <p:sp>
        <p:nvSpPr>
          <p:cNvPr id="6" name="5 Terminador"/>
          <p:cNvSpPr/>
          <p:nvPr/>
        </p:nvSpPr>
        <p:spPr>
          <a:xfrm>
            <a:off x="5580112" y="4869160"/>
            <a:ext cx="3312368" cy="1728192"/>
          </a:xfrm>
          <a:prstGeom prst="flowChartTerminator">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No olvidemos que Constantino provenía del paganismo, y estaba tratando le unir en un solo grupo a paganos y cristianos.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to="" calcmode="lin" valueType="num">
                                      <p:cBhvr>
                                        <p:cTn id="7" dur="1" fill="hold"/>
                                        <p:tgtEl>
                                          <p:spTgt spid="20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 to="" calcmode="lin" valueType="num">
                                      <p:cBhvr>
                                        <p:cTn id="17" dur="1" fill="hold"/>
                                        <p:tgtEl>
                                          <p:spTgt spid="205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3">
              <a:lumMod val="60000"/>
              <a:lumOff val="40000"/>
            </a:schemeClr>
          </a:solidFill>
        </p:spPr>
        <p:txBody>
          <a:bodyPr>
            <a:normAutofit/>
          </a:bodyPr>
          <a:lstStyle/>
          <a:p>
            <a:pPr>
              <a:buNone/>
            </a:pPr>
            <a:r>
              <a:rPr lang="es-CO" dirty="0" smtClean="0"/>
              <a:t>   </a:t>
            </a:r>
            <a:r>
              <a:rPr lang="es-CO" sz="3600" b="1" dirty="0" smtClean="0">
                <a:solidFill>
                  <a:srgbClr val="FF0000"/>
                </a:solidFill>
              </a:rPr>
              <a:t> </a:t>
            </a:r>
            <a:r>
              <a:rPr lang="es-CO" sz="4000" b="1" dirty="0" smtClean="0">
                <a:solidFill>
                  <a:srgbClr val="FF0000"/>
                </a:solidFill>
              </a:rPr>
              <a:t>1</a:t>
            </a:r>
            <a:r>
              <a:rPr lang="es-CO" dirty="0" smtClean="0"/>
              <a:t>.-   El </a:t>
            </a:r>
            <a:r>
              <a:rPr lang="es-CO" b="1" u="sng" dirty="0" smtClean="0">
                <a:solidFill>
                  <a:srgbClr val="0070C0"/>
                </a:solidFill>
              </a:rPr>
              <a:t>culto a la diosa pagana Semíramis</a:t>
            </a:r>
            <a:r>
              <a:rPr lang="es-CO" dirty="0" smtClean="0"/>
              <a:t>…… </a:t>
            </a:r>
            <a:r>
              <a:rPr lang="es-CO" b="1" u="sng" dirty="0" smtClean="0">
                <a:solidFill>
                  <a:srgbClr val="0070C0"/>
                </a:solidFill>
              </a:rPr>
              <a:t>Babilonia.</a:t>
            </a:r>
          </a:p>
          <a:p>
            <a:pPr>
              <a:buNone/>
            </a:pPr>
            <a:r>
              <a:rPr lang="es-CO" b="1" u="sng" dirty="0" smtClean="0">
                <a:solidFill>
                  <a:srgbClr val="0070C0"/>
                </a:solidFill>
              </a:rPr>
              <a:t>    </a:t>
            </a:r>
          </a:p>
          <a:p>
            <a:pPr>
              <a:buNone/>
            </a:pPr>
            <a:r>
              <a:rPr lang="es-CO" dirty="0" smtClean="0"/>
              <a:t>    Es la misma:    Istar…………. Mesopotamia.</a:t>
            </a:r>
            <a:br>
              <a:rPr lang="es-CO" dirty="0" smtClean="0"/>
            </a:br>
            <a:r>
              <a:rPr lang="es-CO" dirty="0" smtClean="0"/>
              <a:t>Astarté……… Griegos.</a:t>
            </a:r>
            <a:br>
              <a:rPr lang="es-CO" dirty="0" smtClean="0"/>
            </a:br>
            <a:r>
              <a:rPr lang="es-CO" dirty="0" smtClean="0"/>
              <a:t>Diana…………Efesios.</a:t>
            </a:r>
            <a:br>
              <a:rPr lang="es-CO" dirty="0" smtClean="0"/>
            </a:br>
            <a:r>
              <a:rPr lang="es-CO" dirty="0" smtClean="0"/>
              <a:t>Asera…………Amorreos – Cananeos.</a:t>
            </a:r>
            <a:br>
              <a:rPr lang="es-CO" dirty="0" smtClean="0"/>
            </a:br>
            <a:r>
              <a:rPr lang="es-CO" dirty="0" smtClean="0"/>
              <a:t>Astarot……… Cananeos.</a:t>
            </a:r>
            <a:br>
              <a:rPr lang="es-CO" dirty="0" smtClean="0"/>
            </a:br>
            <a:r>
              <a:rPr lang="es-CO" dirty="0" smtClean="0"/>
              <a:t>Y la Virgen María.  Mundo Cristiano Católico.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6">
              <a:lumMod val="20000"/>
              <a:lumOff val="80000"/>
            </a:schemeClr>
          </a:solidFill>
        </p:spPr>
        <p:txBody>
          <a:bodyPr>
            <a:normAutofit fontScale="92500" lnSpcReduction="20000"/>
          </a:bodyPr>
          <a:lstStyle/>
          <a:p>
            <a:pPr>
              <a:buNone/>
            </a:pPr>
            <a:r>
              <a:rPr lang="es-CO" dirty="0" smtClean="0"/>
              <a:t>   </a:t>
            </a:r>
            <a:r>
              <a:rPr lang="es-CO" sz="3600" b="1" dirty="0" smtClean="0">
                <a:solidFill>
                  <a:srgbClr val="FF0000"/>
                </a:solidFill>
              </a:rPr>
              <a:t> </a:t>
            </a:r>
            <a:r>
              <a:rPr lang="es-CO" sz="3900" b="1" dirty="0" smtClean="0">
                <a:solidFill>
                  <a:srgbClr val="FF0000"/>
                </a:solidFill>
              </a:rPr>
              <a:t>2</a:t>
            </a:r>
            <a:r>
              <a:rPr lang="es-CO" dirty="0" smtClean="0"/>
              <a:t>.-   </a:t>
            </a:r>
            <a:r>
              <a:rPr lang="es-CO" b="1" u="sng" dirty="0" smtClean="0">
                <a:solidFill>
                  <a:srgbClr val="0070C0"/>
                </a:solidFill>
              </a:rPr>
              <a:t>Aceptación de la adoración de imágenes</a:t>
            </a:r>
            <a:r>
              <a:rPr lang="es-CO" dirty="0" smtClean="0"/>
              <a:t>. Esto dio origen del cambio del Segundo Mandamiento.</a:t>
            </a:r>
          </a:p>
          <a:p>
            <a:endParaRPr lang="es-CO" dirty="0" smtClean="0"/>
          </a:p>
          <a:p>
            <a:pPr>
              <a:buNone/>
            </a:pPr>
            <a:r>
              <a:rPr lang="es-CO" dirty="0" smtClean="0"/>
              <a:t>    </a:t>
            </a:r>
            <a:r>
              <a:rPr lang="es-CO" sz="3900" b="1" dirty="0" smtClean="0">
                <a:solidFill>
                  <a:srgbClr val="FF0000"/>
                </a:solidFill>
              </a:rPr>
              <a:t>3</a:t>
            </a:r>
            <a:r>
              <a:rPr lang="es-CO" dirty="0" smtClean="0"/>
              <a:t>.-   </a:t>
            </a:r>
            <a:r>
              <a:rPr lang="es-CO" b="1" u="sng" dirty="0" smtClean="0">
                <a:solidFill>
                  <a:srgbClr val="0070C0"/>
                </a:solidFill>
              </a:rPr>
              <a:t>Aceptación de las Saturnalias Romanas. </a:t>
            </a:r>
            <a:r>
              <a:rPr lang="es-CO" dirty="0" smtClean="0"/>
              <a:t>Fiesta que se celebraba el 25 de diciembre en honor al dios sol. Baal.</a:t>
            </a:r>
          </a:p>
          <a:p>
            <a:pPr>
              <a:buNone/>
            </a:pPr>
            <a:endParaRPr lang="es-CO" dirty="0" smtClean="0"/>
          </a:p>
          <a:p>
            <a:pPr>
              <a:buNone/>
            </a:pPr>
            <a:r>
              <a:rPr lang="es-CO" dirty="0" smtClean="0"/>
              <a:t>   </a:t>
            </a:r>
            <a:r>
              <a:rPr lang="es-CO" dirty="0" smtClean="0">
                <a:latin typeface="Arial Narrow" pitchFamily="34" charset="0"/>
              </a:rPr>
              <a:t> </a:t>
            </a:r>
            <a:r>
              <a:rPr lang="es-CO" b="1" dirty="0" smtClean="0">
                <a:solidFill>
                  <a:srgbClr val="FF0000"/>
                </a:solidFill>
                <a:latin typeface="Arial Narrow" pitchFamily="34" charset="0"/>
              </a:rPr>
              <a:t>¿Esto fue un problema para el grupo mayoritario cristiano? </a:t>
            </a:r>
          </a:p>
          <a:p>
            <a:pPr>
              <a:buNone/>
            </a:pPr>
            <a:endParaRPr lang="es-CO" dirty="0" smtClean="0"/>
          </a:p>
          <a:p>
            <a:pPr>
              <a:buNone/>
            </a:pPr>
            <a:r>
              <a:rPr lang="es-CO" dirty="0" smtClean="0"/>
              <a:t>    No. Inventaron que ese día, 25 de diciembre, nació Jesús.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6">
              <a:lumMod val="40000"/>
              <a:lumOff val="60000"/>
            </a:schemeClr>
          </a:solidFill>
        </p:spPr>
        <p:txBody>
          <a:bodyPr>
            <a:normAutofit/>
          </a:bodyPr>
          <a:lstStyle/>
          <a:p>
            <a:pPr>
              <a:buNone/>
            </a:pPr>
            <a:r>
              <a:rPr lang="es-CO" dirty="0" smtClean="0"/>
              <a:t>    </a:t>
            </a:r>
            <a:r>
              <a:rPr lang="es-CO" sz="3900" b="1" dirty="0" smtClean="0">
                <a:solidFill>
                  <a:srgbClr val="FF0000"/>
                </a:solidFill>
              </a:rPr>
              <a:t>4</a:t>
            </a:r>
            <a:r>
              <a:rPr lang="es-CO" dirty="0" smtClean="0"/>
              <a:t>.-  </a:t>
            </a:r>
            <a:r>
              <a:rPr lang="es-CO" b="1" dirty="0" smtClean="0">
                <a:solidFill>
                  <a:srgbClr val="0070C0"/>
                </a:solidFill>
                <a:latin typeface="Agency FB" pitchFamily="34" charset="0"/>
              </a:rPr>
              <a:t> La guarda del domingo </a:t>
            </a:r>
            <a:r>
              <a:rPr lang="es-CO" dirty="0" smtClean="0">
                <a:latin typeface="Agency FB" pitchFamily="34" charset="0"/>
              </a:rPr>
              <a:t>(primer día de la semana)</a:t>
            </a:r>
            <a:r>
              <a:rPr lang="es-CO" b="1" dirty="0" smtClean="0">
                <a:solidFill>
                  <a:srgbClr val="0070C0"/>
                </a:solidFill>
                <a:latin typeface="Agency FB" pitchFamily="34" charset="0"/>
              </a:rPr>
              <a:t> como día de reposo en lugar del sábado Bíblico </a:t>
            </a:r>
            <a:r>
              <a:rPr lang="es-CO" dirty="0" smtClean="0">
                <a:latin typeface="Agency FB" pitchFamily="34" charset="0"/>
              </a:rPr>
              <a:t>(séptimo día de la semana). Esto dio origen del cambio del Cuarto Mandamiento. </a:t>
            </a:r>
          </a:p>
        </p:txBody>
      </p:sp>
      <p:pic>
        <p:nvPicPr>
          <p:cNvPr id="98306" name="Picture 2" descr="http://t3.gstatic.com/images?q=tbn:ANd9GcTiC8k3WTqv3EPDXm80TpQwOeGsZwEj_dQODcFTc_e9s3WKkPOh"/>
          <p:cNvPicPr>
            <a:picLocks noChangeAspect="1" noChangeArrowheads="1"/>
          </p:cNvPicPr>
          <p:nvPr/>
        </p:nvPicPr>
        <p:blipFill>
          <a:blip r:embed="rId2" cstate="print"/>
          <a:srcRect/>
          <a:stretch>
            <a:fillRect/>
          </a:stretch>
        </p:blipFill>
        <p:spPr bwMode="auto">
          <a:xfrm>
            <a:off x="5220072" y="2348880"/>
            <a:ext cx="2664296" cy="2304256"/>
          </a:xfrm>
          <a:prstGeom prst="rect">
            <a:avLst/>
          </a:prstGeom>
          <a:noFill/>
        </p:spPr>
      </p:pic>
      <p:pic>
        <p:nvPicPr>
          <p:cNvPr id="98308" name="Picture 4" descr="http://t2.gstatic.com/images?q=tbn:ANd9GcQFBAhtVu3REWtp650-AgczFBJ-yyKqdBWnB2X8m-3TI6qojKbz"/>
          <p:cNvPicPr>
            <a:picLocks noChangeAspect="1" noChangeArrowheads="1"/>
          </p:cNvPicPr>
          <p:nvPr/>
        </p:nvPicPr>
        <p:blipFill>
          <a:blip r:embed="rId3" cstate="print"/>
          <a:srcRect/>
          <a:stretch>
            <a:fillRect/>
          </a:stretch>
        </p:blipFill>
        <p:spPr bwMode="auto">
          <a:xfrm>
            <a:off x="827584" y="2780928"/>
            <a:ext cx="3528392" cy="2304256"/>
          </a:xfrm>
          <a:prstGeom prst="rect">
            <a:avLst/>
          </a:prstGeom>
          <a:noFill/>
        </p:spPr>
      </p:pic>
      <p:sp>
        <p:nvSpPr>
          <p:cNvPr id="5" name="4 Terminador"/>
          <p:cNvSpPr/>
          <p:nvPr/>
        </p:nvSpPr>
        <p:spPr>
          <a:xfrm>
            <a:off x="539552" y="5373216"/>
            <a:ext cx="3528392" cy="102183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El Señor dice: Acuérdate de santificar el sábado” (Exo.20:8).</a:t>
            </a:r>
          </a:p>
        </p:txBody>
      </p:sp>
      <p:sp>
        <p:nvSpPr>
          <p:cNvPr id="6" name="5 Terminador"/>
          <p:cNvSpPr/>
          <p:nvPr/>
        </p:nvSpPr>
        <p:spPr>
          <a:xfrm>
            <a:off x="4283968" y="4797152"/>
            <a:ext cx="4320480" cy="151216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Daniel  profetiza: El cerno pequeño tratará de “cambiar los tiempos y la Ley”.(Daniel  7:25). Por lo tanto, el cuerno es la iglesia Católica Romana.</a:t>
            </a:r>
          </a:p>
          <a:p>
            <a:pPr>
              <a:buNone/>
            </a:pPr>
            <a:r>
              <a:rPr lang="es-CO" dirty="0" smtClean="0"/>
              <a:t>  </a:t>
            </a:r>
            <a:r>
              <a:rPr lang="es-CO" sz="14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98308"/>
                                        </p:tgtEl>
                                        <p:attrNameLst>
                                          <p:attrName>style.visibility</p:attrName>
                                        </p:attrNameLst>
                                      </p:cBhvr>
                                      <p:to>
                                        <p:strVal val="visible"/>
                                      </p:to>
                                    </p:set>
                                    <p:anim to="" calcmode="lin" valueType="num">
                                      <p:cBhvr>
                                        <p:cTn id="17" dur="1" fill="hold"/>
                                        <p:tgtEl>
                                          <p:spTgt spid="9830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8306"/>
                                        </p:tgtEl>
                                        <p:attrNameLst>
                                          <p:attrName>style.visibility</p:attrName>
                                        </p:attrNameLst>
                                      </p:cBhvr>
                                      <p:to>
                                        <p:strVal val="visible"/>
                                      </p:to>
                                    </p:set>
                                    <p:anim to="" calcmode="lin" valueType="num">
                                      <p:cBhvr>
                                        <p:cTn id="27" dur="1" fill="hold"/>
                                        <p:tgtEl>
                                          <p:spTgt spid="9830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968552" cy="6192688"/>
          </a:xfrm>
          <a:solidFill>
            <a:schemeClr val="accent2">
              <a:lumMod val="20000"/>
              <a:lumOff val="80000"/>
            </a:schemeClr>
          </a:solidFill>
        </p:spPr>
        <p:txBody>
          <a:bodyPr>
            <a:normAutofit fontScale="62500" lnSpcReduction="20000"/>
          </a:bodyPr>
          <a:lstStyle/>
          <a:p>
            <a:pPr algn="ctr">
              <a:buNone/>
            </a:pPr>
            <a:r>
              <a:rPr lang="es-CO" dirty="0" smtClean="0"/>
              <a:t>   </a:t>
            </a:r>
            <a:r>
              <a:rPr lang="es-CO" sz="5800" dirty="0" smtClean="0"/>
              <a:t>Constantino ya tiempo atrás había expedido su famoso Edicto de Constantino. Fue la Ley del 7 de marzo, del año 321 D. C., donde había cambiado el día de Reposo del Sábado Bíblico por el domingo pagano, y en este Edicto lo llama “</a:t>
            </a:r>
            <a:r>
              <a:rPr lang="es-CO" sz="5800" b="1" u="sng" dirty="0" smtClean="0">
                <a:solidFill>
                  <a:srgbClr val="0070C0"/>
                </a:solidFill>
              </a:rPr>
              <a:t>venerable día del sol</a:t>
            </a:r>
            <a:r>
              <a:rPr lang="es-CO" sz="5800" dirty="0" smtClean="0"/>
              <a:t>” (verebili die solis).</a:t>
            </a:r>
            <a:r>
              <a:rPr lang="es-CO" sz="3900" dirty="0" smtClean="0"/>
              <a:t> </a:t>
            </a:r>
            <a:endParaRPr lang="es-CO" sz="3900" dirty="0"/>
          </a:p>
        </p:txBody>
      </p:sp>
      <p:pic>
        <p:nvPicPr>
          <p:cNvPr id="4" name="Picture 2" descr="http://t0.gstatic.com/images?q=tbn:ANd9GcQrByZ8MOlMLt-iAgfV2MAhn4ElJ7lSuGqtw-eSsjuROxJiIJtH"/>
          <p:cNvPicPr>
            <a:picLocks noChangeAspect="1" noChangeArrowheads="1"/>
          </p:cNvPicPr>
          <p:nvPr/>
        </p:nvPicPr>
        <p:blipFill>
          <a:blip r:embed="rId2" cstate="print"/>
          <a:srcRect/>
          <a:stretch>
            <a:fillRect/>
          </a:stretch>
        </p:blipFill>
        <p:spPr bwMode="auto">
          <a:xfrm>
            <a:off x="5796136" y="620688"/>
            <a:ext cx="2808312" cy="3600400"/>
          </a:xfrm>
          <a:prstGeom prst="rect">
            <a:avLst/>
          </a:prstGeom>
          <a:noFill/>
        </p:spPr>
      </p:pic>
      <p:sp>
        <p:nvSpPr>
          <p:cNvPr id="5" name="4 Proceso alternativo"/>
          <p:cNvSpPr/>
          <p:nvPr/>
        </p:nvSpPr>
        <p:spPr>
          <a:xfrm>
            <a:off x="5652120" y="4437112"/>
            <a:ext cx="3240360" cy="2016224"/>
          </a:xfrm>
          <a:prstGeom prst="flowChartAlternateProces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Jesús dijo: “Os aseguro que mientras existan el cielo y la tierra, ni una letra, ni un punto de la Ley perecerán, sin que todo se cumpla” (Léase Mat.5:17-19; Isaías 66:22-23).</a:t>
            </a:r>
          </a:p>
          <a:p>
            <a:pP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5194920" cy="4525963"/>
          </a:xfrm>
        </p:spPr>
        <p:txBody>
          <a:bodyPr/>
          <a:lstStyle/>
          <a:p>
            <a:pPr algn="ctr"/>
            <a:r>
              <a:rPr lang="es-CO" dirty="0" smtClean="0"/>
              <a:t>Ahora Constantino se lo </a:t>
            </a:r>
            <a:r>
              <a:rPr lang="es-CO" b="1" u="sng" dirty="0" smtClean="0">
                <a:solidFill>
                  <a:srgbClr val="0070C0"/>
                </a:solidFill>
              </a:rPr>
              <a:t>condiciona</a:t>
            </a:r>
            <a:r>
              <a:rPr lang="es-CO" dirty="0" smtClean="0"/>
              <a:t> al grupo mayoritario cristiano, quienes lo </a:t>
            </a:r>
            <a:r>
              <a:rPr lang="es-CO" b="1" u="sng" dirty="0" smtClean="0">
                <a:solidFill>
                  <a:srgbClr val="0070C0"/>
                </a:solidFill>
              </a:rPr>
              <a:t>ACEPTAN</a:t>
            </a:r>
            <a:r>
              <a:rPr lang="es-CO" dirty="0" smtClean="0"/>
              <a:t>. El domingo era el día semanal de reposo pagano en honor a su dios sol.</a:t>
            </a:r>
          </a:p>
          <a:p>
            <a:endParaRPr lang="es-CO" dirty="0"/>
          </a:p>
        </p:txBody>
      </p:sp>
      <p:pic>
        <p:nvPicPr>
          <p:cNvPr id="155650" name="Picture 2" descr="http://t3.gstatic.com/images?q=tbn:ANd9GcTqktmUlaPLy52YdgBWoTG39yY6gh6K4_JPXIbvByjdvs7w0Ja7SA"/>
          <p:cNvPicPr>
            <a:picLocks noChangeAspect="1" noChangeArrowheads="1"/>
          </p:cNvPicPr>
          <p:nvPr/>
        </p:nvPicPr>
        <p:blipFill>
          <a:blip r:embed="rId2" cstate="print"/>
          <a:srcRect/>
          <a:stretch>
            <a:fillRect/>
          </a:stretch>
        </p:blipFill>
        <p:spPr bwMode="auto">
          <a:xfrm>
            <a:off x="5796136" y="1196752"/>
            <a:ext cx="2921124"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5650"/>
                                        </p:tgtEl>
                                        <p:attrNameLst>
                                          <p:attrName>style.visibility</p:attrName>
                                        </p:attrNameLst>
                                      </p:cBhvr>
                                      <p:to>
                                        <p:strVal val="visible"/>
                                      </p:to>
                                    </p:set>
                                    <p:anim to="" calcmode="lin" valueType="num">
                                      <p:cBhvr>
                                        <p:cTn id="7" dur="1" fill="hold"/>
                                        <p:tgtEl>
                                          <p:spTgt spid="1556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5793507"/>
          </a:xfrm>
          <a:solidFill>
            <a:srgbClr val="FFFF00"/>
          </a:solidFill>
        </p:spPr>
        <p:txBody>
          <a:bodyPr>
            <a:normAutofit/>
          </a:bodyPr>
          <a:lstStyle/>
          <a:p>
            <a:pPr>
              <a:buNone/>
            </a:pPr>
            <a:r>
              <a:rPr lang="es-CO" dirty="0" smtClean="0"/>
              <a:t>    </a:t>
            </a:r>
            <a:r>
              <a:rPr lang="es-CO" sz="3900" b="1" dirty="0" smtClean="0">
                <a:solidFill>
                  <a:srgbClr val="FF0000"/>
                </a:solidFill>
              </a:rPr>
              <a:t>5</a:t>
            </a:r>
            <a:r>
              <a:rPr lang="es-CO" dirty="0" smtClean="0"/>
              <a:t>.-   La aceptación de símbolos paganos tales como:  </a:t>
            </a:r>
          </a:p>
          <a:p>
            <a:pPr algn="ctr">
              <a:buNone/>
            </a:pPr>
            <a:r>
              <a:rPr lang="es-CO" dirty="0" smtClean="0"/>
              <a:t>     a). La </a:t>
            </a:r>
            <a:r>
              <a:rPr lang="es-CO" b="1" u="sng" dirty="0" smtClean="0">
                <a:solidFill>
                  <a:srgbClr val="0070C0"/>
                </a:solidFill>
              </a:rPr>
              <a:t>Tonsura: Redonda.</a:t>
            </a:r>
            <a:r>
              <a:rPr lang="es-CO" dirty="0" smtClean="0"/>
              <a:t> En honor al dios sol. Ver: Levítico 19:27.</a:t>
            </a:r>
            <a:br>
              <a:rPr lang="es-CO" dirty="0" smtClean="0"/>
            </a:br>
            <a:endParaRPr lang="es-CO" dirty="0" smtClean="0"/>
          </a:p>
          <a:p>
            <a:pPr algn="ctr">
              <a:buNone/>
            </a:pPr>
            <a:r>
              <a:rPr lang="es-CO" dirty="0" smtClean="0"/>
              <a:t>b). La </a:t>
            </a:r>
            <a:r>
              <a:rPr lang="es-CO" b="1" u="sng" dirty="0" smtClean="0">
                <a:solidFill>
                  <a:srgbClr val="0070C0"/>
                </a:solidFill>
              </a:rPr>
              <a:t>Hostia</a:t>
            </a:r>
            <a:r>
              <a:rPr lang="es-CO" dirty="0" smtClean="0"/>
              <a:t>: Redonda. En honor al dios sol.</a:t>
            </a:r>
            <a:br>
              <a:rPr lang="es-CO" dirty="0" smtClean="0"/>
            </a:br>
            <a:endParaRPr lang="es-CO" dirty="0" smtClean="0"/>
          </a:p>
          <a:p>
            <a:endParaRPr lang="es-CO" dirty="0" smtClean="0"/>
          </a:p>
          <a:p>
            <a:endParaRPr lang="es-CO" dirty="0" smtClean="0"/>
          </a:p>
          <a:p>
            <a:endParaRPr lang="es-CO" dirty="0" smtClean="0"/>
          </a:p>
          <a:p>
            <a:endParaRPr lang="es-CO" dirty="0" smtClean="0"/>
          </a:p>
          <a:p>
            <a:endParaRPr lang="es-CO" dirty="0"/>
          </a:p>
        </p:txBody>
      </p:sp>
      <p:pic>
        <p:nvPicPr>
          <p:cNvPr id="100356" name="Picture 4" descr="http://t3.gstatic.com/images?q=tbn:ANd9GcTpk2C0XX-3jgzc61KNpsAf6eQWy2V3Xk4mMoFzAxwSkVOKooXN_A"/>
          <p:cNvPicPr>
            <a:picLocks noChangeAspect="1" noChangeArrowheads="1"/>
          </p:cNvPicPr>
          <p:nvPr/>
        </p:nvPicPr>
        <p:blipFill>
          <a:blip r:embed="rId2" cstate="print"/>
          <a:srcRect/>
          <a:stretch>
            <a:fillRect/>
          </a:stretch>
        </p:blipFill>
        <p:spPr bwMode="auto">
          <a:xfrm>
            <a:off x="6444208" y="0"/>
            <a:ext cx="2016224" cy="1484783"/>
          </a:xfrm>
          <a:prstGeom prst="rect">
            <a:avLst/>
          </a:prstGeom>
          <a:noFill/>
        </p:spPr>
      </p:pic>
      <p:pic>
        <p:nvPicPr>
          <p:cNvPr id="100358" name="Picture 6" descr="http://t0.gstatic.com/images?q=tbn:ANd9GcSix0_CMuJykBRVgOD2EwQ6DuC1HKcMMDE1DNHxB0AxbSP5FiOtGg"/>
          <p:cNvPicPr>
            <a:picLocks noChangeAspect="1" noChangeArrowheads="1"/>
          </p:cNvPicPr>
          <p:nvPr/>
        </p:nvPicPr>
        <p:blipFill>
          <a:blip r:embed="rId3" cstate="print"/>
          <a:srcRect/>
          <a:stretch>
            <a:fillRect/>
          </a:stretch>
        </p:blipFill>
        <p:spPr bwMode="auto">
          <a:xfrm>
            <a:off x="6156176" y="1556792"/>
            <a:ext cx="2376264" cy="1944216"/>
          </a:xfrm>
          <a:prstGeom prst="rect">
            <a:avLst/>
          </a:prstGeom>
          <a:noFill/>
        </p:spPr>
      </p:pic>
      <p:pic>
        <p:nvPicPr>
          <p:cNvPr id="100360" name="Picture 8" descr="http://t2.gstatic.com/images?q=tbn:ANd9GcTEmLcuuR7hdBOECGirvklJi0msxqd5NgnGf9CX4WaiDghtmycfVg"/>
          <p:cNvPicPr>
            <a:picLocks noChangeAspect="1" noChangeArrowheads="1"/>
          </p:cNvPicPr>
          <p:nvPr/>
        </p:nvPicPr>
        <p:blipFill>
          <a:blip r:embed="rId4" cstate="print"/>
          <a:srcRect/>
          <a:stretch>
            <a:fillRect/>
          </a:stretch>
        </p:blipFill>
        <p:spPr bwMode="auto">
          <a:xfrm>
            <a:off x="6012160" y="3789040"/>
            <a:ext cx="2808312"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100356"/>
                                        </p:tgtEl>
                                        <p:attrNameLst>
                                          <p:attrName>style.visibility</p:attrName>
                                        </p:attrNameLst>
                                      </p:cBhvr>
                                      <p:to>
                                        <p:strVal val="visible"/>
                                      </p:to>
                                    </p:set>
                                    <p:animEffect transition="in" filter="diamond(in)">
                                      <p:cBhvr>
                                        <p:cTn id="22" dur="2000"/>
                                        <p:tgtEl>
                                          <p:spTgt spid="100356"/>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00358"/>
                                        </p:tgtEl>
                                        <p:attrNameLst>
                                          <p:attrName>style.visibility</p:attrName>
                                        </p:attrNameLst>
                                      </p:cBhvr>
                                      <p:to>
                                        <p:strVal val="visible"/>
                                      </p:to>
                                    </p:set>
                                    <p:anim to="" calcmode="lin" valueType="num">
                                      <p:cBhvr>
                                        <p:cTn id="27" dur="1" fill="hold"/>
                                        <p:tgtEl>
                                          <p:spTgt spid="10035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to="" calcmode="lin" valueType="num">
                                      <p:cBhvr>
                                        <p:cTn id="32" dur="1" fill="hold"/>
                                        <p:tgtEl>
                                          <p:spTgt spid="3">
                                            <p:txEl>
                                              <p:pRg st="2" end="2"/>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00360"/>
                                        </p:tgtEl>
                                        <p:attrNameLst>
                                          <p:attrName>style.visibility</p:attrName>
                                        </p:attrNameLst>
                                      </p:cBhvr>
                                      <p:to>
                                        <p:strVal val="visible"/>
                                      </p:to>
                                    </p:set>
                                    <p:anim to="" calcmode="lin" valueType="num">
                                      <p:cBhvr>
                                        <p:cTn id="37" dur="1" fill="hold"/>
                                        <p:tgtEl>
                                          <p:spTgt spid="10036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5721499"/>
          </a:xfrm>
        </p:spPr>
        <p:txBody>
          <a:bodyPr>
            <a:normAutofit/>
          </a:bodyPr>
          <a:lstStyle/>
          <a:p>
            <a:pPr>
              <a:buNone/>
            </a:pPr>
            <a:r>
              <a:rPr lang="es-CO" dirty="0" smtClean="0"/>
              <a:t>    </a:t>
            </a:r>
          </a:p>
          <a:p>
            <a:pPr algn="ctr">
              <a:buNone/>
            </a:pPr>
            <a:r>
              <a:rPr lang="es-CO" dirty="0" smtClean="0"/>
              <a:t>c). La</a:t>
            </a:r>
            <a:r>
              <a:rPr lang="es-CO" b="1" u="sng" dirty="0" smtClean="0">
                <a:solidFill>
                  <a:srgbClr val="0070C0"/>
                </a:solidFill>
              </a:rPr>
              <a:t> Aureola</a:t>
            </a:r>
            <a:r>
              <a:rPr lang="es-CO" dirty="0" smtClean="0"/>
              <a:t> : Redonda. En honor al dios sol. La usaban en la cabeza algunos dioses paganos. </a:t>
            </a:r>
          </a:p>
          <a:p>
            <a:pPr algn="ctr">
              <a:buNone/>
            </a:pPr>
            <a:endParaRPr lang="es-CO" dirty="0" smtClean="0"/>
          </a:p>
          <a:p>
            <a:pPr algn="ctr">
              <a:buNone/>
            </a:pPr>
            <a:r>
              <a:rPr lang="es-CO" dirty="0" smtClean="0"/>
              <a:t>    Hoy se puede notar en las cabezas de los que la Iglesia Católica llama “santos”.</a:t>
            </a:r>
          </a:p>
          <a:p>
            <a:endParaRPr lang="es-CO" dirty="0"/>
          </a:p>
        </p:txBody>
      </p:sp>
      <p:pic>
        <p:nvPicPr>
          <p:cNvPr id="106498" name="Picture 2" descr="http://t2.gstatic.com/images?q=tbn:ANd9GcT2oHMRcv4SR9vkMKO_Kvq_slE_1PulE-GAdkLdIkyzcHTTltx7"/>
          <p:cNvPicPr>
            <a:picLocks noChangeAspect="1" noChangeArrowheads="1"/>
          </p:cNvPicPr>
          <p:nvPr/>
        </p:nvPicPr>
        <p:blipFill>
          <a:blip r:embed="rId2" cstate="print"/>
          <a:srcRect/>
          <a:stretch>
            <a:fillRect/>
          </a:stretch>
        </p:blipFill>
        <p:spPr bwMode="auto">
          <a:xfrm>
            <a:off x="5652120" y="548680"/>
            <a:ext cx="3168352" cy="2736304"/>
          </a:xfrm>
          <a:prstGeom prst="rect">
            <a:avLst/>
          </a:prstGeom>
          <a:noFill/>
        </p:spPr>
      </p:pic>
      <p:pic>
        <p:nvPicPr>
          <p:cNvPr id="106500" name="Picture 4" descr="http://t1.gstatic.com/images?q=tbn:ANd9GcS67IbX--09b08tKB9nUQWJB8fHool5KCHlQqX45yUkA4kScF3L"/>
          <p:cNvPicPr>
            <a:picLocks noChangeAspect="1" noChangeArrowheads="1"/>
          </p:cNvPicPr>
          <p:nvPr/>
        </p:nvPicPr>
        <p:blipFill>
          <a:blip r:embed="rId3" cstate="print"/>
          <a:srcRect/>
          <a:stretch>
            <a:fillRect/>
          </a:stretch>
        </p:blipFill>
        <p:spPr bwMode="auto">
          <a:xfrm>
            <a:off x="5652120" y="3501008"/>
            <a:ext cx="2897882"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6498"/>
                                        </p:tgtEl>
                                        <p:attrNameLst>
                                          <p:attrName>style.visibility</p:attrName>
                                        </p:attrNameLst>
                                      </p:cBhvr>
                                      <p:to>
                                        <p:strVal val="visible"/>
                                      </p:to>
                                    </p:set>
                                    <p:anim to="" calcmode="lin" valueType="num">
                                      <p:cBhvr>
                                        <p:cTn id="7" dur="1" fill="hold"/>
                                        <p:tgtEl>
                                          <p:spTgt spid="1064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106500"/>
                                        </p:tgtEl>
                                        <p:attrNameLst>
                                          <p:attrName>style.visibility</p:attrName>
                                        </p:attrNameLst>
                                      </p:cBhvr>
                                      <p:to>
                                        <p:strVal val="visible"/>
                                      </p:to>
                                    </p:set>
                                    <p:anim calcmode="lin" valueType="num">
                                      <p:cBhvr>
                                        <p:cTn id="22" dur="500" fill="hold"/>
                                        <p:tgtEl>
                                          <p:spTgt spid="106500"/>
                                        </p:tgtEl>
                                        <p:attrNameLst>
                                          <p:attrName>ppt_w</p:attrName>
                                        </p:attrNameLst>
                                      </p:cBhvr>
                                      <p:tavLst>
                                        <p:tav tm="0">
                                          <p:val>
                                            <p:fltVal val="0"/>
                                          </p:val>
                                        </p:tav>
                                        <p:tav tm="100000">
                                          <p:val>
                                            <p:strVal val="#ppt_w"/>
                                          </p:val>
                                        </p:tav>
                                      </p:tavLst>
                                    </p:anim>
                                    <p:anim calcmode="lin" valueType="num">
                                      <p:cBhvr>
                                        <p:cTn id="23" dur="500" fill="hold"/>
                                        <p:tgtEl>
                                          <p:spTgt spid="106500"/>
                                        </p:tgtEl>
                                        <p:attrNameLst>
                                          <p:attrName>ppt_h</p:attrName>
                                        </p:attrNameLst>
                                      </p:cBhvr>
                                      <p:tavLst>
                                        <p:tav tm="0">
                                          <p:val>
                                            <p:fltVal val="0"/>
                                          </p:val>
                                        </p:tav>
                                        <p:tav tm="100000">
                                          <p:val>
                                            <p:strVal val="#ppt_h"/>
                                          </p:val>
                                        </p:tav>
                                      </p:tavLst>
                                    </p:anim>
                                    <p:animEffect transition="in" filter="fade">
                                      <p:cBhvr>
                                        <p:cTn id="24" dur="500"/>
                                        <p:tgtEl>
                                          <p:spTgt spid="1065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5338936" cy="6264696"/>
          </a:xfrm>
          <a:solidFill>
            <a:schemeClr val="accent2">
              <a:lumMod val="20000"/>
              <a:lumOff val="80000"/>
            </a:schemeClr>
          </a:solidFill>
        </p:spPr>
        <p:txBody>
          <a:bodyPr>
            <a:normAutofit fontScale="85000" lnSpcReduction="10000"/>
          </a:bodyPr>
          <a:lstStyle/>
          <a:p>
            <a:pPr>
              <a:buNone/>
            </a:pPr>
            <a:r>
              <a:rPr lang="es-CO" dirty="0" smtClean="0"/>
              <a:t>   d).El </a:t>
            </a:r>
            <a:r>
              <a:rPr lang="es-CO" sz="3300" b="1" u="sng" dirty="0" smtClean="0">
                <a:solidFill>
                  <a:srgbClr val="0070C0"/>
                </a:solidFill>
              </a:rPr>
              <a:t>Soli  Deo</a:t>
            </a:r>
            <a:r>
              <a:rPr lang="es-CO" dirty="0" smtClean="0"/>
              <a:t> Redondo. En honor al dios sol. </a:t>
            </a:r>
          </a:p>
          <a:p>
            <a:endParaRPr lang="es-CO" dirty="0" smtClean="0"/>
          </a:p>
          <a:p>
            <a:pPr algn="ctr">
              <a:buNone/>
            </a:pPr>
            <a:r>
              <a:rPr lang="es-CO" dirty="0" smtClean="0"/>
              <a:t>     El Soli Deo, es un gorro pequeño que se ponen sobre sus cabezas los Papas, Cardenales, Arzobispos y Obispos. </a:t>
            </a:r>
          </a:p>
          <a:p>
            <a:endParaRPr lang="es-CO" dirty="0" smtClean="0"/>
          </a:p>
          <a:p>
            <a:pPr algn="ctr">
              <a:buNone/>
            </a:pPr>
            <a:r>
              <a:rPr lang="es-CO" dirty="0" smtClean="0"/>
              <a:t>      El significado de Soli Deo en Latín, idioma oficial del Vaticano, es el siguiente:</a:t>
            </a:r>
          </a:p>
          <a:p>
            <a:pPr>
              <a:buNone/>
            </a:pPr>
            <a:endParaRPr lang="es-CO" dirty="0" smtClean="0"/>
          </a:p>
          <a:p>
            <a:pPr>
              <a:buNone/>
            </a:pPr>
            <a:r>
              <a:rPr lang="es-CO" dirty="0" smtClean="0"/>
              <a:t>     SOLI.      Significa:   Sol.    DEO.      Significa:   Dios.   Es decir: Dios Sol.</a:t>
            </a:r>
          </a:p>
          <a:p>
            <a:endParaRPr lang="es-CO" dirty="0" smtClean="0"/>
          </a:p>
          <a:p>
            <a:endParaRPr lang="es-CO" dirty="0"/>
          </a:p>
        </p:txBody>
      </p:sp>
      <p:pic>
        <p:nvPicPr>
          <p:cNvPr id="107522" name="Picture 2" descr="http://t1.gstatic.com/images?q=tbn:ANd9GcTy8H3AQW67p9dmuJ8xY-iueJpNAIsq1rEDZoEiOPv9_3G5c8Uu"/>
          <p:cNvPicPr>
            <a:picLocks noChangeAspect="1" noChangeArrowheads="1"/>
          </p:cNvPicPr>
          <p:nvPr/>
        </p:nvPicPr>
        <p:blipFill>
          <a:blip r:embed="rId2" cstate="print"/>
          <a:srcRect/>
          <a:stretch>
            <a:fillRect/>
          </a:stretch>
        </p:blipFill>
        <p:spPr bwMode="auto">
          <a:xfrm>
            <a:off x="6228184" y="548680"/>
            <a:ext cx="2286000" cy="1944216"/>
          </a:xfrm>
          <a:prstGeom prst="rect">
            <a:avLst/>
          </a:prstGeom>
          <a:noFill/>
        </p:spPr>
      </p:pic>
      <p:pic>
        <p:nvPicPr>
          <p:cNvPr id="107524" name="Picture 4" descr="http://t2.gstatic.com/images?q=tbn:ANd9GcRq0wB3TxMxLM15y2j7ZgIKmR0wmr45ToG2adYBRJhiVvlpDU7yuA"/>
          <p:cNvPicPr>
            <a:picLocks noChangeAspect="1" noChangeArrowheads="1"/>
          </p:cNvPicPr>
          <p:nvPr/>
        </p:nvPicPr>
        <p:blipFill>
          <a:blip r:embed="rId3" cstate="print"/>
          <a:srcRect/>
          <a:stretch>
            <a:fillRect/>
          </a:stretch>
        </p:blipFill>
        <p:spPr bwMode="auto">
          <a:xfrm>
            <a:off x="6012160" y="2852936"/>
            <a:ext cx="2808312"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107522"/>
                                        </p:tgtEl>
                                        <p:attrNameLst>
                                          <p:attrName>style.visibility</p:attrName>
                                        </p:attrNameLst>
                                      </p:cBhvr>
                                      <p:to>
                                        <p:strVal val="visible"/>
                                      </p:to>
                                    </p:set>
                                    <p:anim calcmode="lin" valueType="num">
                                      <p:cBhvr>
                                        <p:cTn id="17" dur="500" fill="hold"/>
                                        <p:tgtEl>
                                          <p:spTgt spid="107522"/>
                                        </p:tgtEl>
                                        <p:attrNameLst>
                                          <p:attrName>ppt_w</p:attrName>
                                        </p:attrNameLst>
                                      </p:cBhvr>
                                      <p:tavLst>
                                        <p:tav tm="0">
                                          <p:val>
                                            <p:fltVal val="0"/>
                                          </p:val>
                                        </p:tav>
                                        <p:tav tm="100000">
                                          <p:val>
                                            <p:strVal val="#ppt_w"/>
                                          </p:val>
                                        </p:tav>
                                      </p:tavLst>
                                    </p:anim>
                                    <p:anim calcmode="lin" valueType="num">
                                      <p:cBhvr>
                                        <p:cTn id="18" dur="500" fill="hold"/>
                                        <p:tgtEl>
                                          <p:spTgt spid="107522"/>
                                        </p:tgtEl>
                                        <p:attrNameLst>
                                          <p:attrName>ppt_h</p:attrName>
                                        </p:attrNameLst>
                                      </p:cBhvr>
                                      <p:tavLst>
                                        <p:tav tm="0">
                                          <p:val>
                                            <p:fltVal val="0"/>
                                          </p:val>
                                        </p:tav>
                                        <p:tav tm="100000">
                                          <p:val>
                                            <p:strVal val="#ppt_h"/>
                                          </p:val>
                                        </p:tav>
                                      </p:tavLst>
                                    </p:anim>
                                    <p:animEffect transition="in" filter="fade">
                                      <p:cBhvr>
                                        <p:cTn id="19" dur="500"/>
                                        <p:tgtEl>
                                          <p:spTgt spid="107522"/>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107524"/>
                                        </p:tgtEl>
                                        <p:attrNameLst>
                                          <p:attrName>style.visibility</p:attrName>
                                        </p:attrNameLst>
                                      </p:cBhvr>
                                      <p:to>
                                        <p:strVal val="visible"/>
                                      </p:to>
                                    </p:set>
                                    <p:anim to="" calcmode="lin" valueType="num">
                                      <p:cBhvr>
                                        <p:cTn id="24" dur="1" fill="hold"/>
                                        <p:tgtEl>
                                          <p:spTgt spid="107524"/>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to="" calcmode="lin" valueType="num">
                                      <p:cBhvr>
                                        <p:cTn id="29" dur="1" fill="hold"/>
                                        <p:tgtEl>
                                          <p:spTgt spid="3">
                                            <p:txEl>
                                              <p:pRg st="2" end="2"/>
                                            </p:txEl>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to="" calcmode="lin" valueType="num">
                                      <p:cBhvr>
                                        <p:cTn id="34" dur="1" fill="hold"/>
                                        <p:tgtEl>
                                          <p:spTgt spid="3">
                                            <p:txEl>
                                              <p:pRg st="4" end="4"/>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to="" calcmode="lin" valueType="num">
                                      <p:cBhvr>
                                        <p:cTn id="39"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5266928" cy="4525963"/>
          </a:xfrm>
        </p:spPr>
        <p:txBody>
          <a:bodyPr>
            <a:normAutofit/>
          </a:bodyPr>
          <a:lstStyle/>
          <a:p>
            <a:pPr algn="ctr">
              <a:buNone/>
            </a:pPr>
            <a:r>
              <a:rPr lang="es-CO" dirty="0" smtClean="0"/>
              <a:t>    Como cosa curiosa, podemos notar y observar que los altos dignatarios de la Iglesia Católica en sus vestiduras de gala, llevan sobre sus espaldas la </a:t>
            </a:r>
            <a:r>
              <a:rPr lang="es-CO" b="1" dirty="0" smtClean="0">
                <a:solidFill>
                  <a:srgbClr val="0070C0"/>
                </a:solidFill>
              </a:rPr>
              <a:t>representación del sol.</a:t>
            </a:r>
          </a:p>
          <a:p>
            <a:endParaRPr lang="es-CO" dirty="0"/>
          </a:p>
        </p:txBody>
      </p:sp>
      <p:pic>
        <p:nvPicPr>
          <p:cNvPr id="108546" name="Picture 2" descr="http://t1.gstatic.com/images?q=tbn:ANd9GcRB6a1OeABPB--1v9a9EVcX_muloPPKMoGPC0Tqp1fQWGUd-r7p"/>
          <p:cNvPicPr>
            <a:picLocks noChangeAspect="1" noChangeArrowheads="1"/>
          </p:cNvPicPr>
          <p:nvPr/>
        </p:nvPicPr>
        <p:blipFill>
          <a:blip r:embed="rId2" cstate="print"/>
          <a:srcRect/>
          <a:stretch>
            <a:fillRect/>
          </a:stretch>
        </p:blipFill>
        <p:spPr bwMode="auto">
          <a:xfrm>
            <a:off x="5868144" y="1484784"/>
            <a:ext cx="2952328"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8546"/>
                                        </p:tgtEl>
                                        <p:attrNameLst>
                                          <p:attrName>style.visibility</p:attrName>
                                        </p:attrNameLst>
                                      </p:cBhvr>
                                      <p:to>
                                        <p:strVal val="visible"/>
                                      </p:to>
                                    </p:set>
                                    <p:anim to="" calcmode="lin" valueType="num">
                                      <p:cBhvr>
                                        <p:cTn id="7" dur="1" fill="hold"/>
                                        <p:tgtEl>
                                          <p:spTgt spid="10854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chemeClr val="accent1">
              <a:lumMod val="20000"/>
              <a:lumOff val="80000"/>
            </a:schemeClr>
          </a:solidFill>
        </p:spPr>
        <p:txBody>
          <a:bodyPr/>
          <a:lstStyle/>
          <a:p>
            <a:pPr algn="ctr">
              <a:buNone/>
            </a:pPr>
            <a:r>
              <a:rPr lang="es-CO" dirty="0" smtClean="0"/>
              <a:t> </a:t>
            </a:r>
            <a:r>
              <a:rPr lang="es-CO" b="1" dirty="0" smtClean="0">
                <a:solidFill>
                  <a:srgbClr val="FF0000"/>
                </a:solidFill>
              </a:rPr>
              <a:t> </a:t>
            </a:r>
          </a:p>
          <a:p>
            <a:pPr algn="ctr">
              <a:buNone/>
            </a:pPr>
            <a:r>
              <a:rPr lang="es-CO" b="1" dirty="0" smtClean="0">
                <a:solidFill>
                  <a:srgbClr val="FF0000"/>
                </a:solidFill>
              </a:rPr>
              <a:t>Todas estas condiciones presentadas por el Emperador Constantino fueron aceptadas por los Obispos que conformaban el grupo mayoritario cristiano católico</a:t>
            </a:r>
            <a:r>
              <a:rPr lang="es-CO" dirty="0" smtClean="0"/>
              <a:t>, y así de esta manera, son </a:t>
            </a:r>
            <a:r>
              <a:rPr lang="es-CO" b="1" dirty="0" smtClean="0">
                <a:solidFill>
                  <a:srgbClr val="FF0000"/>
                </a:solidFill>
              </a:rPr>
              <a:t>introducidas estas costumbres paganas en el cristianismo que ya se había apartado de las normas Bíblicas.</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Autofit/>
          </a:bodyPr>
          <a:lstStyle/>
          <a:p>
            <a:r>
              <a:rPr lang="es-CO" sz="2800" b="1" dirty="0" smtClean="0">
                <a:solidFill>
                  <a:srgbClr val="FF0000"/>
                </a:solidFill>
              </a:rPr>
              <a:t>¿Todos los creyentes aceptarían estas condiciones impuestas por el Emperador Constantino y aceptadas por la iglesia?</a:t>
            </a:r>
            <a:endParaRPr lang="es-CO" sz="2800" b="1" dirty="0">
              <a:solidFill>
                <a:srgbClr val="FF0000"/>
              </a:solidFill>
            </a:endParaRPr>
          </a:p>
        </p:txBody>
      </p:sp>
      <p:sp>
        <p:nvSpPr>
          <p:cNvPr id="3" name="2 Marcador de contenido"/>
          <p:cNvSpPr>
            <a:spLocks noGrp="1"/>
          </p:cNvSpPr>
          <p:nvPr>
            <p:ph idx="1"/>
          </p:nvPr>
        </p:nvSpPr>
        <p:spPr>
          <a:xfrm>
            <a:off x="251520" y="1844824"/>
            <a:ext cx="8640960" cy="4752528"/>
          </a:xfrm>
          <a:solidFill>
            <a:srgbClr val="FFFF00"/>
          </a:solidFill>
        </p:spPr>
        <p:txBody>
          <a:bodyPr>
            <a:normAutofit fontScale="92500" lnSpcReduction="20000"/>
          </a:bodyPr>
          <a:lstStyle/>
          <a:p>
            <a:pPr algn="ctr">
              <a:buNone/>
            </a:pPr>
            <a:r>
              <a:rPr lang="es-CO" dirty="0" smtClean="0"/>
              <a:t>     Quedaron como era de esperarse, </a:t>
            </a:r>
            <a:r>
              <a:rPr lang="es-CO" b="1" u="sng" dirty="0" smtClean="0">
                <a:solidFill>
                  <a:srgbClr val="0070C0"/>
                </a:solidFill>
              </a:rPr>
              <a:t>unos pequeños, pero muy pequeños grupos de Cristianos Puros que no aceptaron estas costumbres paganas</a:t>
            </a:r>
            <a:r>
              <a:rPr lang="es-CO" dirty="0" smtClean="0"/>
              <a:t>, los que después se llamaron </a:t>
            </a:r>
            <a:r>
              <a:rPr lang="es-CO" b="1" u="sng" dirty="0" smtClean="0">
                <a:solidFill>
                  <a:srgbClr val="0070C0"/>
                </a:solidFill>
              </a:rPr>
              <a:t>Pre-Reformadores como los Valdenses</a:t>
            </a:r>
            <a:r>
              <a:rPr lang="es-CO" dirty="0" smtClean="0"/>
              <a:t>, y luego los </a:t>
            </a:r>
            <a:r>
              <a:rPr lang="es-CO" b="1" u="sng" dirty="0" smtClean="0">
                <a:solidFill>
                  <a:srgbClr val="0070C0"/>
                </a:solidFill>
              </a:rPr>
              <a:t>Reformadores</a:t>
            </a:r>
            <a:r>
              <a:rPr lang="es-CO" dirty="0" smtClean="0"/>
              <a:t> como Lutero y otros. </a:t>
            </a:r>
          </a:p>
          <a:p>
            <a:pPr algn="ctr">
              <a:buNone/>
            </a:pPr>
            <a:r>
              <a:rPr lang="es-CO" dirty="0" smtClean="0"/>
              <a:t>     Su origen se remonta a la época de los apóstoles. Al igual que otros grupos de creyentes, estos hermanos no se originaron con la Reforma de Lutero, sino que se </a:t>
            </a:r>
            <a:r>
              <a:rPr lang="es-CO" b="1" dirty="0" smtClean="0">
                <a:solidFill>
                  <a:srgbClr val="0070C0"/>
                </a:solidFill>
              </a:rPr>
              <a:t>mantuvieron fieles a las enseñanzas y ordenanzas apostólicas conforme al testimonio del Nuevo Testamento.</a:t>
            </a:r>
            <a:endParaRPr lang="es-CO" b="1"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http://t1.gstatic.com/images?q=tbn:ANd9GcS4gOP6KRrujnXhNpVIy3gq-WxqwbpaA250OVW_Ev471xcl6AYp"/>
          <p:cNvPicPr>
            <a:picLocks noChangeAspect="1" noChangeArrowheads="1"/>
          </p:cNvPicPr>
          <p:nvPr/>
        </p:nvPicPr>
        <p:blipFill>
          <a:blip r:embed="rId2" cstate="print"/>
          <a:srcRect/>
          <a:stretch>
            <a:fillRect/>
          </a:stretch>
        </p:blipFill>
        <p:spPr bwMode="auto">
          <a:xfrm>
            <a:off x="539552" y="836712"/>
            <a:ext cx="3024336" cy="4248472"/>
          </a:xfrm>
          <a:prstGeom prst="rect">
            <a:avLst/>
          </a:prstGeom>
          <a:noFill/>
        </p:spPr>
      </p:pic>
      <p:sp>
        <p:nvSpPr>
          <p:cNvPr id="156676" name="AutoShape 4" descr="data:image/jpg;base64,/9j/4AAQSkZJRgABAQAAAQABAAD/2wCEAAkGBhMSERUUExQWFRQVGRgaFxUYFhgcGhkdGBQXFBkdFRgYHCYeFxojGhgUHy8gIycpLCwsFR4xNTAqNSYrLCkBCQoKDgwOGg8PGiwkHCQsKSksLCksLCwpKSopKSksLCkpKSksKSwpLCwpKSkpLCwsLCwsLCwsKSwpLCwsKSwsLP/AABEIAJgAywMBIgACEQEDEQH/xAAcAAACAgMBAQAAAAAAAAAAAAAEBQMGAAIHAQj/xAA9EAACAQIEAwYDBAoBBQEAAAABAhEAAwQSITEFQVEGEyJhcYEykaFCscHhBxQVIzNSYnLR8BZTorLS8YL/xAAZAQADAQEBAAAAAAAAAAAAAAABAgMEAAX/xAAjEQACAgIDAAICAwAAAAAAAAAAAQIRAyESMUEEEyJRFEJh/9oADAMBAAIRAxEAPwDpo0rVXPKvQRMnavR5Vqi60GRsJjnXoPtW6uQIr3uZ9aWbrs6G0Ri5r60Vbw+vlW+GwXOKL7gc9unL3qTa8C5ULsRaCmD7elQsvStsVdlid52qG1iSOhFU4atAWR+m+QnzrUIedbtfoi1hmby86V67HUkcG/SJwvuMa8Dw3PGunXcfOq6bmtdk/TFwhf2ebkAtbdMrcwGJVvofpXErVzahdisld8tRr4Gk/C2/WvMTckyPT617ixMAbiKNCgl9Yb3rXDmARzra/vr1isQk7UrVHJ7I+53JqBDrTVElTQzWBIjnXNOgqn0ZfYhRPSgA3OmmMtSIpdl0PlSoMrMA8q0ra02h9K9VZBPypgGqsZ0rHTrWitrW4uDmKFnI8taaVKX8/rUUiRXjb0bOPr61hUYSrBvMEH7q0fBsusaCqBZxEdfUT94qycPxZKCHYjzJ+Wta/ocfSfJjqwJOtMLty3bWWKqBzJFKUaar/aO1mIzOxI2B2A/A0jxc2Dk10NeKdtlXS0uaZ8Z0A9BufpSvhvam53mW/cm025I1XkNvszvSqzb+y23ma0u4H5Ry+6tCwRSqjrOljCrHhA8jUY4cm8TVOt4+beQswMAbmCPLzrbhXaG7YGT+Ig2k6j0MfQzWZ4JpaYVIuIQDZQK9e6fakOE7ZZjD2iB1B+8EVLxLj9tbTOGObYAjr5c6k8cvRuSKJ+mvjgOGGHQ6Z1zeZHIelcnGEDED3p/2749ae6EBLZZY+bNrv/u9KB/FBiFYD5eVNKNdHJ6AAsR01/OiXw5AidTzqG+2VUJ/mb6k0ScR15VyWjuxbiTKid5rLa6mOVaXLkx6mvQdzQkELtiJoct46kt3NNahQ+KkbCgt30mltwxm86NxXw0HiLUAdTSjSIeVS2yNBXiWpBra1b8Qogr0iiSY2rc2dJ+le4b8TXrrBoMNaI7lqMpr1k1rfFfCvlURemAd+4dJJDCBt71ZMFbyJl350PhcKAOs1FxLiotCN25Ca9JvkyA6GKUDlQWJyP8Ayk9JBrnHHu0JaQXAHODPso296XcLtm6J7xLa9SSSfSBvUm1Fk7cnUUdMu8MnXrXi8NI2pDwewAP49x+uR2A8tGk1YcPfjwi4xPItr+AovKinCXpFcwcbLr0rLWGcz4Y89KGv3sTmlSCvUn8vpUGL4teghyqgazMfKN6SPyOT6H+pkmPxndL8aLG5aT8gKpXHsRibwY2We6V/pFtACORY6mK9432ljM+XRD0kHTUE7SRW+JvsLVuSBmAuleXiggR0jSpSz87orH47T2zmNwEgmCSddvnrR2FumB1G3pVp/wCGh2D2Xy5te7bbXcKehE/Oq3jsC9i4Q6FHUkMvluD8oqKnboDxuJJj7E2tN96hwFwEjoedF2X1PQilh/d3CACBo3oRpP8AvWqRf7FaoHxaFWI85+da5pFHcQtM2VjrMifmR6aUGhnTpXSXpzNpBAArTZhNZmAM9DrWz3JI9aRgNsZd0A61FiCSR7Vte3BPnQ5cyK45y2bh9KJw/n00oV22gVs2KMfd70B2eWTAHqakUH51BbbRf950ZByigxokONt/QD76HiicY+vsKCU0RWfVn6swQgRmg5fWNPrXI+12MxVpgly0yNcBIJIZmEkGMshfzroXEu1VuyDJGbpM/wD32rmvaHts924WTxEcyo+g5CtzbRlcv0K7XDn07w6H7J1J6A9KuHZ7hbZchXLoYiAOpPsYpXw5JAuu4nw5s2+uoAXlTDGPfF8G2wS2bajPI5knQEzM9ByrI3zlZoivrhdbG9iw3eFTuI8jHkftfhFGYeCxHiKBshYmPERMD02quY67cYKqXArgfHOYADqYBYseQ2mhLNq4Ew6XLviW+brNrDMYCyBqFAn3ihkkktFcCc9yRdHxLLIUyBAHPU9fI/56VWOOd+gLPbY2wf4kHJqOsSADz2pjxfizWUNwgBREs32yd4HIchJ5UuudomcZbbLGUz4TGuseI+If/KhGpJuzXf1yqtibA2L90OllC1q+AHUkBRrOa2DoTvrTjivCLudrhTwgDQEEgDQaAkiP8UVwbHJmZSAHK6OBqdJiJ0kTEdKNwF6Se7LMw30aAfM1SEVRPJOnRWMFjbgYZQzJ/NlMex6TRHbbgRv4f9YQfvLS+IDXMmx0/p1Onn0q22O+zbCOayB7gEmPYUp7RY+9hyrm3ltnw/EGWeXwgET0Ohqco7FcrVHI8PxBQUO4G6jbaIH41mLxed82wAiNJ3nWBVv7WomIt2rthFDo2W4qqFLB8oByjTQ6T5+VCcN7JYbNGIxQDTqlv8XPy0n1q6lSIOLuhE/GARlCxBBHQctaDvYtSZiG19Na6RjewfD30t3biNG5OcExzkAgelc3xPDmtsUYMHUkER56QaCypglCS7ILgB1FaZiR6fOsv2WHIg1GbxkTB9qApMbsr6VFGtF4IqwIJhhqPOtUwxmnoVo8ttMen3ChrzeL8KlRILDpNR2N9dvupWNHZ6G0Ao+zcEQSBQrWwGB+yedEMg0gD5UuiiTIb7a0NRWI6RUAuCiK+zpV/h4174sxBghdPYsdYqzcAu4YgAItthpGRTPo0TNV7E2mmTIXrpQVx3H8pWeW4/E0JZm+x4YaLrxjieHttpbRnnxSpU7bzlhqAxOMsOpJtsmwBUDdtgDEdNfKpeHY1baTnL5iIDASOUKCZAmoVxWGxNzO8ko4UAuwVTEeFBoZII16Urtjcox0xD3lxdTETKppGnUga8624epa7nvFFXSMzeewVefrFP8AF4LDNdzNoFjwrAVjPQD23116VHj7uCZDbt5FZp1yyAYPxE8uUjaam432PDLHlS6EvaLidm8kFpCTIB0n7IHTQT55q8XH/rAW6EVIAAVTyG++5O/0oGxjsPdbubtoWzEC4LhMttqdpPIRG1bHsSZ0xIyeaHMPaYn6eVLdRo0SSb5BzIF8QcCOf+eX1plg+1FyAA6sBvAUeswNaS2uxdk6frDk9CF19ATSrjPZk4ZS6XCygS2mqbb5T8Ou4oqbXQjjfZeeHdr1xGIt2bNoZiT3lwt4QBOZlG+3XzoDEdurL3WsXLefDOShMkkw0BgOUeVAcIwowOGa45y3XGsCXhl8KiefM+vlTDhXD7ODtguA14gMzRJEgGF6DX1Jpop5JWwTaxxFt57QfJhDcK8841BGhg7kR1qO3wfUTudSQNo1ow8Xw+druQkvvO0DTYEbkTpVr4bxSzibbMyqqL8TEbHTYfnVXVUThsot1L4Yuk6fUeflU2DYPOpDj4lO/wA+Yqx4q7bsurvaJRhoCzFwZOjDQI+WDWuJu4YklbZUECXzAETqZDEDTnzqEckemanjca47F+GxGGujJiLS3SsgOdHWekbxymuf9ouzTWLkTmsk+C5GkHUBuhro+F7LK5z2/EdQMxyq3Q+GTtG9F4nhV+zaJe0lxNnVXzabGQQCR5jaqqMqtdGWUYuVM41+z9CQakw187HfrRvGLaWcQy2z4G1Cn7M8p5x186Dxag86ZOjO0jLSRcZToSP8mocPh/C3L1H3VFexB0mcy7HqPOnGAuq1qdNiCKPoY7FqqCpXfSR1Ecor3DNyPTT/ABWuAtZ3MnRa9xKANofShWjr3ZpiTqaFD1KzyJJ1mogh6UDn2diucNVjlLHN9oKJj+6NF9DUmF4XhwfiDN/LnAYUwPBHAyg+E/EuoVvWNTQeMw7Wde6QiPiWdPaZp1jrZXn+zbHYNmVVeO7B1BQAaaiGttmqvcTa2LhUoUtvozIYJgyGYMPkw18qaWrgywzNl3AnSd/tGVrTAhEuZnYLGoLoW3+0s6SNpPrQlO+ibxJ7GPBeE2jDXRmDBcq3Gk+HRTkyiT69NqOxHaRbblBbe4qTnKIPD130MdBQmLxy3bYyYgZRJJMljoea6EDeSPelXDeFutkkY6zCy0IpeSZPiJjmTtU6X9hI48kr4oYcX7NYbGrntKtu6dVOqq+38RQNPXQgjnVbXs01oFGa7avCZObMrTsVHMbflR/Z/hWKdl7wwolm6wWJhAepM6bTTDtRx23bUIGzNmBEknJlIMgbDp5865JRZpqcZcJFb4Tjbxc2XEuo5aSORBHWrvawtq3bDOQ2YEZVY5TkMP4iNTr8JiY2qo8ExFy/ic9iw9zwgFwoCg77kgR761dcR2SxV21ktsthDBcEtcAIObwBVKrHkxofUu12PknU+Keiidp8cbmIWwgm3bIZ9Ikk6A9NIrOKYpmVAAwZjmk7AbGDM9fkKuNn9DLElmxTliZY9zv1JLNr61ZuFfo0wVlwXnEMBH70+EdIRQF+cmqRXGP+kcuTno5h2e7CYrGDNba0lsH47jnmZlUUEkTInYkGrw/YK9Zayk2jh0OdgA4JKjdjuSSfQfSrNjcfZtCFCqFYCEVV0UwBoNpEaUj41x29etvbvMtm20wDmV3nYLpIHmaXJG0dh5RYg4/xlblzLlR7SAeFSYlZEs0DNqY+fWkPGLcayFYsWAMaGNYj561Y8WmGe5ZTI97KoQZYC7TLlTmMbyIqudtuHLaEWlbIwYvqWUHSCp1InWsU8crtHr4ssE6Z5gu1t7LJdAEMER8R5eYny6VYMD2vzBRcUqraBhmZddNRuBXI+H8YKbjMdp+gpta4lcaGVjoepHyFejFvik2eTlyRlJtKhv2x7Fktcv2CCCZNoTInfL1HlVRsg5CHUyAQPWrrwzjeILqks5bUZUDH3G/I60yxfHrVp8wsQ32rj2ZJPM9APSjxRDs5ZcIPxSDUaAwQpIPTqK6Zjr+GxZBdbZb+YeEnqCRv77cqqXaLsz3PjtEspMFea9NeYpGh+D7M4HYt9yWGp5yPkPSk/FMRmaJmP90rTD4l7eZeX2lmNq9S2CsyAef5Up1qqBNaJXFjmtS27IcGIEa771mYCuBSOxDjZI8anNpqCdfMg1Hiu1Vq1CXXCA8gkkeZjUUTZsYFl8Fw2zyi4Z+T1WO0PYq1BuWLzO+5RzOfyVhqDQt+FXSWi2cJ4/w5yRbu2zc5954SfTOAD8qa3sVaMzlCjXNmUKPcb1yL/gWKZcxtqJ1gtLenTSk1y33LMHlGUQE69TRfLsVTo63xK9gVt5bj22U7KpE/9qgkeU1S+O9pcKWUqlwXUIiFyAgbZgxk6abUp7N9isRjZuAratgwHfn/AGjdvWulYPseyKveXrNxlEBmQbcpO8ii+UkUxZXF3ZV8FxPF40xhrOIJEgu9zLaVWADAnKABt59KtnZ7sBhrbqbyd++hJMCyvWBM3CD/ADTNKeKdoMVg7oVlBtR4WDBl13yxsRvG+tS2e0tlgIZXLbjMxY/9silindFJTjLbds6rg7VjuwLYGUHwqIyA/wBg0X3FSjigOYfAw5NAAI5HlB5HaubWOMsJ8FxBG4AYR5qKlHa9VElkeNAGt7fQEe9U4mS4+lyx3HCJAlTzDHwj3G/lFBpx4sjhXChFlrhGijqP5n+gFVXE/pKtL4WDIw5KgIOseEwIHpS3D8dslCxukIzHPnGp1AgDpoB7nejwk1o0Q4K7RaLnaawtnv0snNzLgyOQIziOcwORqmY/tQRjlvOz5YIkg7FCNIgka8vwqLjPbhEHhy3BIieYnpuDtBofiNxMZats1p0dQAoABlWYkyJkkGYbn5VP5CSSSZb4+TG27Rb8RwuziTbufAIHiUujOBGWRPLXUwdecVLxXiODXKDdCPsGBHPk06MPWq3h37wPa7xkChQkQYkaZjsOcgdKZ4XgeFSy968ocJKhrgkkjpMhQTAgCpRnGGxJYpzlSFHHextt0zXDYtsxOS6hIJjqka+etVbDcPsYW5N11vkfCkMqx1ImT5CrtYwFi6ptMisFaQJkDMJ0B20ge1SYnsXgMmY2QBGrKzrt6E/dVnngR/jyFXBu1Heo6pat2F0kWwAGXaZ3Osiif1uBDAFToQRVebsOLxzYbEzaOi95bYN1Ktl0gddKWWcXfwGI7u8Ztk9ZUg81PT7qoppginBdFixPBQdbTeYRj9Aw29DUVviLr4bijMNwSBPpy96YqRIuWz4CNQY+dLeNcJNybifFHw8jHTzouGtDqdMW9puGrcAvIBmUeICIYT5cxrVPdfFIBAP0qxLjXtmCMvX8ZFFG9auj4R/+RUGxZRTKr3Y0g+21aSwozGPkuFYEemh86hyk7RQsTidfwRAEBVmNait4yJPdiQen/jOkVi3l1KeLkIO3++dC4682UlmWREiQDA9edZlKjb9N9DPC8WQmGzSx5nQ9BSLjVqxdvi9iI7q3oi87h2Om+QdeZpTjOMSISQR8U6wDyU9daacH4UjKHujvMwkc4HTXQHlWiGTWzNkx0yHjHbDwr3A7tVG22nLTpTThPFGv2wIXOAMzb786RdpFtQwAOkDQ8+kUkwTFT+7ZwSOVaISadsj26L9cwBZXRyHVjInr5dCOtC2uy+GiLquk/aD6HpOYaEeWlS8O4plsFrjDvAsxzPIBeXSaH/5BZLHU3rjaGRlRcuwAOhihkyLzsrGC9FfEeFd0T3WIvtGnh8WvTNMH2mKhw3BcSE7wv3I1PiOZnPPN0o/E38RmBGRTGgKydehPL0rU4x0jvINzkN48wp0+cms3J+s0LFBboXYziV1n/eW0YAQmdT7kUj4hi7pc5gFHQCBA2gcqst21ir7AgaHd2BCqOe++/LpR9ns/hUjODdYHXWAT5D86MW/WCeKM3+JU+GcG75xm/hgEs0aGB8Kk7nz5VcuAYtP1m4zMUAt6SykgnTRgNTAAHrUyuIyxkWIAUR5DQUuvcIsq06zuNdZ3096E8kZaRTDgeJ8pDO5ehfDKCAc0SNAAc6yCdY1Fe9q+NmxYtWMwllzNAOvPwiKU3MclkaEsTurguN55mBrrFLeI467ibgdgCQILLMQNdgNfaou5SSNsYxUeXQuweOxRvDuFc3IHKJE850jkKslvtTeu22svbi98IGgB8QzeImNpG9LH/eaA5Rt8RB9gdwfSjsHwMG0Uzg6gjbwnfQMJrS8aaMi/DdqgPhXG7tsMiW2UZzmhSxQamB0JE/KnXZ3izYq5lWwLiMDmNwAqoEBc5I1JiYGtQ8NsXrJ/dtklie8dZM8zE67Dei+JcWxBhTdWFBg20Cak6krrr6Uv1ye0ikIwemwjtTwc2VQ4VlV9QbSeFdRvBOWPrqNaruJ4ligIay67AsBI25ZdPrR3D3uwYuMxY5mDc/Tyra/iLuxUdZ/KrwTS29mT5ChypdFbxV8upJLRB0KkH5xpSnCYuGiY8+XlPnVtuoJzEGeesUq4pDbqCPafY8/ejKF7M1rwV4+yjAS3jk6zuI0oEYUc2j2NOL3Z2FDAnXlQZ4d5fWp00wqn2PcTnSEtwz9FJn3gUDcw13MPA+afGSrET61an4qtvW0oHnzqxcI4ozp43UjzP3/nNZ+MeVSNiyOrSOZtabWTpvVg4PcKYfKJ1YwegOpqy4zs5auNnTKrHccvbpQl2z3RC5YY/d1B2iunGWProaEFN7exOeFgqWceGCTJjzNT4TDoPEiKAdidTtyojF4gMpt6ydCd/uqTDWioCqDER1J9ANqT7ZNDxwQi+jROCrcMvm9o+k1qODWkMEZpnkNY6enOmGFxaqhyuxbZkCSI/rzwD10oC9xCWzXJhdnbLl16Hl6CmSaXY/4Sk3WjMaBZUldyN9wBSngnHsOjFnzG7uCQco66AT70NxzjDYgi1bDFOZ2zH/1FK3sCwDJBYgg+U6adarCPrMmbJuo9Fo/a6Yh4W77ZTPsIk0enDrlvxKA3XvDHyiY+VUG1fuWNUuG3MHTeOQqZO1l8HxZXA5MP8c6bjH0SOVouV/FnUMROkKn4sYoduGM2pzAf3GTXuD7RWbiA3BkY7CJ2/lP5Vvh+I3ChCFWg6Nu3uOXyruHHop/IcjzB8MQH+ECf6tZ9N6b2LGvw6fyx/wCMbfI0Jw/DG5LXnLAaaGAPWKYs2Gtj40U8iXE/U06ddE5SvbIruGtmM4URt5fOh7y2s0TJ0g6VBfxNgt8at/a0/dS/F41RBQKANy7x9BJpqb9EeZR8C8SwXRUBPXWR6VvcwSMRv5+GD9+tV3E9t+7eFVbg5mWH37+ter+kNf8Ao6/36fUVyaQPtdaLHawKk6kj6ehND4jCwfiOnrVdxvazEuP3druwdmgk+x2HtQ+H7W4lJFxBdH9a6/MU6miUpcux04XWTI96U4w+hA9vqaF/XL13UBFnkgg+1A49HUjMzGRMk0rmLaQ1uY9CsK4Gw1NCjHr/ANb6H/FC8OwIcFiNOVSnAKdevTaup9nWW1SieEzJAIkb/wCKlt3GdYAiTqdqysqKwxZrjkdhlvHMNFdsx0jQ/wCip8Bjs7FbhDRsRyrKyn4/iNezXEcMZSWSIPMVLZQC2JJn7usc586ysrNKKiy0cjkqfgJisWwlbaEt6ddtqUfs52I78vHKADqOQ1gE1lZWiGKPZmllk9EQ4cWaFVoGwJAoTiNsq+Vl8XQ8vyrKymW42TemAu6TqCwP2+Xt5V4MKnIr7k/UVlZTeCN7PLwY6lxE+c6e1D38UQwyEiPtDzrKylbAx/he1WIayUZlCREooDtHmdvWgf12wnIE892PuSK9rKbpE22wbE4zDv8AZg+Qj7qW4pUJ8JYjSAdZPl5VlZQbs7oKwfBlibk/2jSKJ/ZCbCfI/wCaysqyigWA460bZADzPQnStO9I1BaBuZr2sqMuxxnw+7JyyNACdd83n5fjRt8oREiB0GnzNZWU/BMnKKsH/XFQQRA1jSgTi2+zty0rKymSrSG6P//Z"/>
          <p:cNvSpPr>
            <a:spLocks noChangeAspect="1" noChangeArrowheads="1"/>
          </p:cNvSpPr>
          <p:nvPr/>
        </p:nvSpPr>
        <p:spPr bwMode="auto">
          <a:xfrm>
            <a:off x="155575" y="-693738"/>
            <a:ext cx="1933575" cy="1447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6678" name="AutoShape 6" descr="data:image/jpg;base64,/9j/4AAQSkZJRgABAQAAAQABAAD/2wCEAAkGBhMSERUUExQWFRQVGRgaFxUYFhgcGhkdGBQXFBkdFRgYHCYeFxojGhgUHy8gIycpLCwsFR4xNTAqNSYrLCkBCQoKDgwOGg8PGiwkHCQsKSksLCksLCwpKSopKSksLCkpKSksKSwpLCwpKSkpLCwsLCwsLCwsKSwpLCwsKSwsLP/AABEIAJgAywMBIgACEQEDEQH/xAAcAAACAgMBAQAAAAAAAAAAAAAEBQMGAAIHAQj/xAA9EAACAQIEAwYDBAoBBQEAAAABAhEAAwQSITEFQVEGEyJhcYEykaFCscHhBxQVIzNSYnLR8BZTorLS8YL/xAAZAQADAQEBAAAAAAAAAAAAAAABAgMEAAX/xAAjEQACAgIDAAICAwAAAAAAAAAAAQIRAyESMUEEEyJRFEJh/9oADAMBAAIRAxEAPwDpo0rVXPKvQRMnavR5Vqi60GRsJjnXoPtW6uQIr3uZ9aWbrs6G0Ri5r60Vbw+vlW+GwXOKL7gc9unL3qTa8C5ULsRaCmD7elQsvStsVdlid52qG1iSOhFU4atAWR+m+QnzrUIedbtfoi1hmby86V67HUkcG/SJwvuMa8Dw3PGunXcfOq6bmtdk/TFwhf2ebkAtbdMrcwGJVvofpXErVzahdisld8tRr4Gk/C2/WvMTckyPT617ixMAbiKNCgl9Yb3rXDmARzra/vr1isQk7UrVHJ7I+53JqBDrTVElTQzWBIjnXNOgqn0ZfYhRPSgA3OmmMtSIpdl0PlSoMrMA8q0ra02h9K9VZBPypgGqsZ0rHTrWitrW4uDmKFnI8taaVKX8/rUUiRXjb0bOPr61hUYSrBvMEH7q0fBsusaCqBZxEdfUT94qycPxZKCHYjzJ+Wta/ocfSfJjqwJOtMLty3bWWKqBzJFKUaar/aO1mIzOxI2B2A/A0jxc2Dk10NeKdtlXS0uaZ8Z0A9BufpSvhvam53mW/cm025I1XkNvszvSqzb+y23ma0u4H5Ry+6tCwRSqjrOljCrHhA8jUY4cm8TVOt4+beQswMAbmCPLzrbhXaG7YGT+Ig2k6j0MfQzWZ4JpaYVIuIQDZQK9e6fakOE7ZZjD2iB1B+8EVLxLj9tbTOGObYAjr5c6k8cvRuSKJ+mvjgOGGHQ6Z1zeZHIelcnGEDED3p/2749ae6EBLZZY+bNrv/u9KB/FBiFYD5eVNKNdHJ6AAsR01/OiXw5AidTzqG+2VUJ/mb6k0ScR15VyWjuxbiTKid5rLa6mOVaXLkx6mvQdzQkELtiJoct46kt3NNahQ+KkbCgt30mltwxm86NxXw0HiLUAdTSjSIeVS2yNBXiWpBra1b8Qogr0iiSY2rc2dJ+le4b8TXrrBoMNaI7lqMpr1k1rfFfCvlURemAd+4dJJDCBt71ZMFbyJl350PhcKAOs1FxLiotCN25Ca9JvkyA6GKUDlQWJyP8Ayk9JBrnHHu0JaQXAHODPso296XcLtm6J7xLa9SSSfSBvUm1Fk7cnUUdMu8MnXrXi8NI2pDwewAP49x+uR2A8tGk1YcPfjwi4xPItr+AovKinCXpFcwcbLr0rLWGcz4Y89KGv3sTmlSCvUn8vpUGL4teghyqgazMfKN6SPyOT6H+pkmPxndL8aLG5aT8gKpXHsRibwY2We6V/pFtACORY6mK9432ljM+XRD0kHTUE7SRW+JvsLVuSBmAuleXiggR0jSpSz87orH47T2zmNwEgmCSddvnrR2FumB1G3pVp/wCGh2D2Xy5te7bbXcKehE/Oq3jsC9i4Q6FHUkMvluD8oqKnboDxuJJj7E2tN96hwFwEjoedF2X1PQilh/d3CACBo3oRpP8AvWqRf7FaoHxaFWI85+da5pFHcQtM2VjrMifmR6aUGhnTpXSXpzNpBAArTZhNZmAM9DrWz3JI9aRgNsZd0A61FiCSR7Vte3BPnQ5cyK45y2bh9KJw/n00oV22gVs2KMfd70B2eWTAHqakUH51BbbRf950ZByigxokONt/QD76HiicY+vsKCU0RWfVn6swQgRmg5fWNPrXI+12MxVpgly0yNcBIJIZmEkGMshfzroXEu1VuyDJGbpM/wD32rmvaHts924WTxEcyo+g5CtzbRlcv0K7XDn07w6H7J1J6A9KuHZ7hbZchXLoYiAOpPsYpXw5JAuu4nw5s2+uoAXlTDGPfF8G2wS2bajPI5knQEzM9ByrI3zlZoivrhdbG9iw3eFTuI8jHkftfhFGYeCxHiKBshYmPERMD02quY67cYKqXArgfHOYADqYBYseQ2mhLNq4Ew6XLviW+brNrDMYCyBqFAn3ihkkktFcCc9yRdHxLLIUyBAHPU9fI/56VWOOd+gLPbY2wf4kHJqOsSADz2pjxfizWUNwgBREs32yd4HIchJ5UuudomcZbbLGUz4TGuseI+If/KhGpJuzXf1yqtibA2L90OllC1q+AHUkBRrOa2DoTvrTjivCLudrhTwgDQEEgDQaAkiP8UVwbHJmZSAHK6OBqdJiJ0kTEdKNwF6Se7LMw30aAfM1SEVRPJOnRWMFjbgYZQzJ/NlMex6TRHbbgRv4f9YQfvLS+IDXMmx0/p1Onn0q22O+zbCOayB7gEmPYUp7RY+9hyrm3ltnw/EGWeXwgET0Ohqco7FcrVHI8PxBQUO4G6jbaIH41mLxed82wAiNJ3nWBVv7WomIt2rthFDo2W4qqFLB8oByjTQ6T5+VCcN7JYbNGIxQDTqlv8XPy0n1q6lSIOLuhE/GARlCxBBHQctaDvYtSZiG19Na6RjewfD30t3biNG5OcExzkAgelc3xPDmtsUYMHUkER56QaCypglCS7ILgB1FaZiR6fOsv2WHIg1GbxkTB9qApMbsr6VFGtF4IqwIJhhqPOtUwxmnoVo8ttMen3ChrzeL8KlRILDpNR2N9dvupWNHZ6G0Ao+zcEQSBQrWwGB+yedEMg0gD5UuiiTIb7a0NRWI6RUAuCiK+zpV/h4174sxBghdPYsdYqzcAu4YgAItthpGRTPo0TNV7E2mmTIXrpQVx3H8pWeW4/E0JZm+x4YaLrxjieHttpbRnnxSpU7bzlhqAxOMsOpJtsmwBUDdtgDEdNfKpeHY1baTnL5iIDASOUKCZAmoVxWGxNzO8ko4UAuwVTEeFBoZII16Urtjcox0xD3lxdTETKppGnUga8624epa7nvFFXSMzeewVefrFP8AF4LDNdzNoFjwrAVjPQD23116VHj7uCZDbt5FZp1yyAYPxE8uUjaam432PDLHlS6EvaLidm8kFpCTIB0n7IHTQT55q8XH/rAW6EVIAAVTyG++5O/0oGxjsPdbubtoWzEC4LhMttqdpPIRG1bHsSZ0xIyeaHMPaYn6eVLdRo0SSb5BzIF8QcCOf+eX1plg+1FyAA6sBvAUeswNaS2uxdk6frDk9CF19ATSrjPZk4ZS6XCygS2mqbb5T8Ou4oqbXQjjfZeeHdr1xGIt2bNoZiT3lwt4QBOZlG+3XzoDEdurL3WsXLefDOShMkkw0BgOUeVAcIwowOGa45y3XGsCXhl8KiefM+vlTDhXD7ODtguA14gMzRJEgGF6DX1Jpop5JWwTaxxFt57QfJhDcK8841BGhg7kR1qO3wfUTudSQNo1ow8Xw+druQkvvO0DTYEbkTpVr4bxSzibbMyqqL8TEbHTYfnVXVUThsot1L4Yuk6fUeflU2DYPOpDj4lO/wA+Yqx4q7bsurvaJRhoCzFwZOjDQI+WDWuJu4YklbZUECXzAETqZDEDTnzqEckemanjca47F+GxGGujJiLS3SsgOdHWekbxymuf9ouzTWLkTmsk+C5GkHUBuhro+F7LK5z2/EdQMxyq3Q+GTtG9F4nhV+zaJe0lxNnVXzabGQQCR5jaqqMqtdGWUYuVM41+z9CQakw187HfrRvGLaWcQy2z4G1Cn7M8p5x186Dxag86ZOjO0jLSRcZToSP8mocPh/C3L1H3VFexB0mcy7HqPOnGAuq1qdNiCKPoY7FqqCpXfSR1Ecor3DNyPTT/ABWuAtZ3MnRa9xKANofShWjr3ZpiTqaFD1KzyJJ1mogh6UDn2diucNVjlLHN9oKJj+6NF9DUmF4XhwfiDN/LnAYUwPBHAyg+E/EuoVvWNTQeMw7Wde6QiPiWdPaZp1jrZXn+zbHYNmVVeO7B1BQAaaiGttmqvcTa2LhUoUtvozIYJgyGYMPkw18qaWrgywzNl3AnSd/tGVrTAhEuZnYLGoLoW3+0s6SNpPrQlO+ibxJ7GPBeE2jDXRmDBcq3Gk+HRTkyiT69NqOxHaRbblBbe4qTnKIPD130MdBQmLxy3bYyYgZRJJMljoea6EDeSPelXDeFutkkY6zCy0IpeSZPiJjmTtU6X9hI48kr4oYcX7NYbGrntKtu6dVOqq+38RQNPXQgjnVbXs01oFGa7avCZObMrTsVHMbflR/Z/hWKdl7wwolm6wWJhAepM6bTTDtRx23bUIGzNmBEknJlIMgbDp5865JRZpqcZcJFb4Tjbxc2XEuo5aSORBHWrvawtq3bDOQ2YEZVY5TkMP4iNTr8JiY2qo8ExFy/ic9iw9zwgFwoCg77kgR761dcR2SxV21ktsthDBcEtcAIObwBVKrHkxofUu12PknU+Keiidp8cbmIWwgm3bIZ9Ikk6A9NIrOKYpmVAAwZjmk7AbGDM9fkKuNn9DLElmxTliZY9zv1JLNr61ZuFfo0wVlwXnEMBH70+EdIRQF+cmqRXGP+kcuTno5h2e7CYrGDNba0lsH47jnmZlUUEkTInYkGrw/YK9Zayk2jh0OdgA4JKjdjuSSfQfSrNjcfZtCFCqFYCEVV0UwBoNpEaUj41x29etvbvMtm20wDmV3nYLpIHmaXJG0dh5RYg4/xlblzLlR7SAeFSYlZEs0DNqY+fWkPGLcayFYsWAMaGNYj561Y8WmGe5ZTI97KoQZYC7TLlTmMbyIqudtuHLaEWlbIwYvqWUHSCp1InWsU8crtHr4ssE6Z5gu1t7LJdAEMER8R5eYny6VYMD2vzBRcUqraBhmZddNRuBXI+H8YKbjMdp+gpta4lcaGVjoepHyFejFvik2eTlyRlJtKhv2x7Fktcv2CCCZNoTInfL1HlVRsg5CHUyAQPWrrwzjeILqks5bUZUDH3G/I60yxfHrVp8wsQ32rj2ZJPM9APSjxRDs5ZcIPxSDUaAwQpIPTqK6Zjr+GxZBdbZb+YeEnqCRv77cqqXaLsz3PjtEspMFea9NeYpGh+D7M4HYt9yWGp5yPkPSk/FMRmaJmP90rTD4l7eZeX2lmNq9S2CsyAef5Up1qqBNaJXFjmtS27IcGIEa771mYCuBSOxDjZI8anNpqCdfMg1Hiu1Vq1CXXCA8gkkeZjUUTZsYFl8Fw2zyi4Z+T1WO0PYq1BuWLzO+5RzOfyVhqDQt+FXSWi2cJ4/w5yRbu2zc5954SfTOAD8qa3sVaMzlCjXNmUKPcb1yL/gWKZcxtqJ1gtLenTSk1y33LMHlGUQE69TRfLsVTo63xK9gVt5bj22U7KpE/9qgkeU1S+O9pcKWUqlwXUIiFyAgbZgxk6abUp7N9isRjZuAratgwHfn/AGjdvWulYPseyKveXrNxlEBmQbcpO8ii+UkUxZXF3ZV8FxPF40xhrOIJEgu9zLaVWADAnKABt59KtnZ7sBhrbqbyd++hJMCyvWBM3CD/ADTNKeKdoMVg7oVlBtR4WDBl13yxsRvG+tS2e0tlgIZXLbjMxY/9silindFJTjLbds6rg7VjuwLYGUHwqIyA/wBg0X3FSjigOYfAw5NAAI5HlB5HaubWOMsJ8FxBG4AYR5qKlHa9VElkeNAGt7fQEe9U4mS4+lyx3HCJAlTzDHwj3G/lFBpx4sjhXChFlrhGijqP5n+gFVXE/pKtL4WDIw5KgIOseEwIHpS3D8dslCxukIzHPnGp1AgDpoB7nejwk1o0Q4K7RaLnaawtnv0snNzLgyOQIziOcwORqmY/tQRjlvOz5YIkg7FCNIgka8vwqLjPbhEHhy3BIieYnpuDtBofiNxMZats1p0dQAoABlWYkyJkkGYbn5VP5CSSSZb4+TG27Rb8RwuziTbufAIHiUujOBGWRPLXUwdecVLxXiODXKDdCPsGBHPk06MPWq3h37wPa7xkChQkQYkaZjsOcgdKZ4XgeFSy968ocJKhrgkkjpMhQTAgCpRnGGxJYpzlSFHHextt0zXDYtsxOS6hIJjqka+etVbDcPsYW5N11vkfCkMqx1ImT5CrtYwFi6ptMisFaQJkDMJ0B20ge1SYnsXgMmY2QBGrKzrt6E/dVnngR/jyFXBu1Heo6pat2F0kWwAGXaZ3Osiif1uBDAFToQRVebsOLxzYbEzaOi95bYN1Ktl0gddKWWcXfwGI7u8Ztk9ZUg81PT7qoppginBdFixPBQdbTeYRj9Aw29DUVviLr4bijMNwSBPpy96YqRIuWz4CNQY+dLeNcJNybifFHw8jHTzouGtDqdMW9puGrcAvIBmUeICIYT5cxrVPdfFIBAP0qxLjXtmCMvX8ZFFG9auj4R/+RUGxZRTKr3Y0g+21aSwozGPkuFYEemh86hyk7RQsTidfwRAEBVmNait4yJPdiQen/jOkVi3l1KeLkIO3++dC4682UlmWREiQDA9edZlKjb9N9DPC8WQmGzSx5nQ9BSLjVqxdvi9iI7q3oi87h2Om+QdeZpTjOMSISQR8U6wDyU9daacH4UjKHujvMwkc4HTXQHlWiGTWzNkx0yHjHbDwr3A7tVG22nLTpTThPFGv2wIXOAMzb786RdpFtQwAOkDQ8+kUkwTFT+7ZwSOVaISadsj26L9cwBZXRyHVjInr5dCOtC2uy+GiLquk/aD6HpOYaEeWlS8O4plsFrjDvAsxzPIBeXSaH/5BZLHU3rjaGRlRcuwAOhihkyLzsrGC9FfEeFd0T3WIvtGnh8WvTNMH2mKhw3BcSE7wv3I1PiOZnPPN0o/E38RmBGRTGgKydehPL0rU4x0jvINzkN48wp0+cms3J+s0LFBboXYziV1n/eW0YAQmdT7kUj4hi7pc5gFHQCBA2gcqst21ir7AgaHd2BCqOe++/LpR9ns/hUjODdYHXWAT5D86MW/WCeKM3+JU+GcG75xm/hgEs0aGB8Kk7nz5VcuAYtP1m4zMUAt6SykgnTRgNTAAHrUyuIyxkWIAUR5DQUuvcIsq06zuNdZ3096E8kZaRTDgeJ8pDO5ehfDKCAc0SNAAc6yCdY1Fe9q+NmxYtWMwllzNAOvPwiKU3MclkaEsTurguN55mBrrFLeI467ibgdgCQILLMQNdgNfaou5SSNsYxUeXQuweOxRvDuFc3IHKJE850jkKslvtTeu22svbi98IGgB8QzeImNpG9LH/eaA5Rt8RB9gdwfSjsHwMG0Uzg6gjbwnfQMJrS8aaMi/DdqgPhXG7tsMiW2UZzmhSxQamB0JE/KnXZ3izYq5lWwLiMDmNwAqoEBc5I1JiYGtQ8NsXrJ/dtklie8dZM8zE67Dei+JcWxBhTdWFBg20Cak6krrr6Uv1ye0ikIwemwjtTwc2VQ4VlV9QbSeFdRvBOWPrqNaruJ4ligIay67AsBI25ZdPrR3D3uwYuMxY5mDc/Tyra/iLuxUdZ/KrwTS29mT5ChypdFbxV8upJLRB0KkH5xpSnCYuGiY8+XlPnVtuoJzEGeesUq4pDbqCPafY8/ejKF7M1rwV4+yjAS3jk6zuI0oEYUc2j2NOL3Z2FDAnXlQZ4d5fWp00wqn2PcTnSEtwz9FJn3gUDcw13MPA+afGSrET61an4qtvW0oHnzqxcI4ozp43UjzP3/nNZ+MeVSNiyOrSOZtabWTpvVg4PcKYfKJ1YwegOpqy4zs5auNnTKrHccvbpQl2z3RC5YY/d1B2iunGWProaEFN7exOeFgqWceGCTJjzNT4TDoPEiKAdidTtyojF4gMpt6ydCd/uqTDWioCqDER1J9ANqT7ZNDxwQi+jROCrcMvm9o+k1qODWkMEZpnkNY6enOmGFxaqhyuxbZkCSI/rzwD10oC9xCWzXJhdnbLl16Hl6CmSaXY/4Sk3WjMaBZUldyN9wBSngnHsOjFnzG7uCQco66AT70NxzjDYgi1bDFOZ2zH/1FK3sCwDJBYgg+U6adarCPrMmbJuo9Fo/a6Yh4W77ZTPsIk0enDrlvxKA3XvDHyiY+VUG1fuWNUuG3MHTeOQqZO1l8HxZXA5MP8c6bjH0SOVouV/FnUMROkKn4sYoduGM2pzAf3GTXuD7RWbiA3BkY7CJ2/lP5Vvh+I3ChCFWg6Nu3uOXyruHHop/IcjzB8MQH+ECf6tZ9N6b2LGvw6fyx/wCMbfI0Jw/DG5LXnLAaaGAPWKYs2Gtj40U8iXE/U06ddE5SvbIruGtmM4URt5fOh7y2s0TJ0g6VBfxNgt8at/a0/dS/F41RBQKANy7x9BJpqb9EeZR8C8SwXRUBPXWR6VvcwSMRv5+GD9+tV3E9t+7eFVbg5mWH37+ter+kNf8Ao6/36fUVyaQPtdaLHawKk6kj6ehND4jCwfiOnrVdxvazEuP3druwdmgk+x2HtQ+H7W4lJFxBdH9a6/MU6miUpcux04XWTI96U4w+hA9vqaF/XL13UBFnkgg+1A49HUjMzGRMk0rmLaQ1uY9CsK4Gw1NCjHr/ANb6H/FC8OwIcFiNOVSnAKdevTaup9nWW1SieEzJAIkb/wCKlt3GdYAiTqdqysqKwxZrjkdhlvHMNFdsx0jQ/wCip8Bjs7FbhDRsRyrKyn4/iNezXEcMZSWSIPMVLZQC2JJn7usc586ysrNKKiy0cjkqfgJisWwlbaEt6ddtqUfs52I78vHKADqOQ1gE1lZWiGKPZmllk9EQ4cWaFVoGwJAoTiNsq+Vl8XQ8vyrKymW42TemAu6TqCwP2+Xt5V4MKnIr7k/UVlZTeCN7PLwY6lxE+c6e1D38UQwyEiPtDzrKylbAx/he1WIayUZlCREooDtHmdvWgf12wnIE892PuSK9rKbpE22wbE4zDv8AZg+Qj7qW4pUJ8JYjSAdZPl5VlZQbs7oKwfBlibk/2jSKJ/ZCbCfI/wCaysqyigWA460bZADzPQnStO9I1BaBuZr2sqMuxxnw+7JyyNACdd83n5fjRt8oREiB0GnzNZWU/BMnKKsH/XFQQRA1jSgTi2+zty0rKymSrSG6P//Z"/>
          <p:cNvSpPr>
            <a:spLocks noChangeAspect="1" noChangeArrowheads="1"/>
          </p:cNvSpPr>
          <p:nvPr/>
        </p:nvSpPr>
        <p:spPr bwMode="auto">
          <a:xfrm>
            <a:off x="155575" y="-693738"/>
            <a:ext cx="1933575" cy="1447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56679" name="Picture 7" descr="C:\Users\FAMILIA FIERRO CH\Pictures\valdenses.bmp"/>
          <p:cNvPicPr>
            <a:picLocks noChangeAspect="1" noChangeArrowheads="1"/>
          </p:cNvPicPr>
          <p:nvPr/>
        </p:nvPicPr>
        <p:blipFill>
          <a:blip r:embed="rId3" cstate="print"/>
          <a:srcRect/>
          <a:stretch>
            <a:fillRect/>
          </a:stretch>
        </p:blipFill>
        <p:spPr bwMode="auto">
          <a:xfrm>
            <a:off x="3779912" y="476672"/>
            <a:ext cx="2448272" cy="3528392"/>
          </a:xfrm>
          <a:prstGeom prst="rect">
            <a:avLst/>
          </a:prstGeom>
          <a:noFill/>
        </p:spPr>
      </p:pic>
      <p:sp>
        <p:nvSpPr>
          <p:cNvPr id="156681" name="AutoShape 9" descr="data:image/jpg;base64,/9j/4AAQSkZJRgABAQAAAQABAAD/2wCEAAkGBhQSEBQUEhQWFRUWGBwaGRgYFxwdHxsiHR0fHCEcICMhICciHxskIBwfIi8gJCcqLCwsHR8xNTAqNScsLSkBCQoKDgwOGg8PGjAkHyQ0LTQ0NCoqLC8sLCkpKTQtLCwvLC0sLywsKiwtLCwsLCoqLCwsLiwsLywsLCwsLSwsLP/AABEIALIAeAMBIgACEQEDEQH/xAAcAAACAwEBAQEAAAAAAAAAAAAFBgAEBwMCAQj/xABIEAACAQIEBAMEBwUDCQkAAAABAgMEEQASITEFBkFREyJhMnGBkQcUI1KhsdFCYnLB8CRU0hYzY4KTorLh8RUlQ1NzdJSz4v/EABoBAAMBAQEBAAAAAAAAAAAAAAIDBAEABQb/xAAuEQACAgEDAgQGAgIDAAAAAAABAgARAxIhMQRBIlFhcRMygZGh8LHRFCMFweH/2gAMAwEAAhEDEQA/AHSokkiaZ3lkDFpPDBdsoFzY2BPwxT5efxYnLzVGYXViZZMovrceb/pi3zMwZit3PmbyqANbnU98eOCQhYhl1DXbzWsDta3U4hZiATD03BNLxC0rXqJslwFDSvf4gN7PqDfDSYS6/ZVDAjp4hcAnc3vc+lzbCxxikYZRkyja6re5/XHOhqRlC38GRc3mLZc1um+52se2G3YuBW8Yno51ZLSNlBuS0jXPe+v4DTHuuqVyF/Fm8uhyOfxF7D34qcJ4vFLHaZrkbNfce8djfBSkpCikKA6Ncg7/AAN+h7jHKDBYzxMj+FH9o4sQzMXYG2569exxaoOJkqodrORcC+4vocV14cQCxAkJIIBvYe4G+vvxYnmVRmawA6kWwOopM5l7xT3PzOJ4h7n5nAuXi4SNXOzWsLa23v8ALBCOQMAVNwdjihTqgzp4p7n5nE8U9z8zjziYKdPfiHufmcfPEPc/M4+Y+Y6dPaSm41O46nviY+R+0PeMTGTRAvG6VWDta5BYi3e5/q2AnCVMd7OArC6k+zruPQ3wXiqAzyJmFw8mzC/tnW3Te3wxxp6FTH4cg1UnpoQTv64gLVYMp7T1w+iCKXN8wBJJt79P1wj8Lm+s1XiOjxqsQd3z5DmcGw0F721+WmGvmuvSCidXmMIdSiSlS2UnYmw22F8JXKMqmOy+cSD7QsxfxCBYsCQDuNjtgGYhNUf0+PWxE68lcGjhrFEMhaMsfKzhgQ2hsLA3BUa+hvvhyTiP1aV1DeUHWM+vVTsPdhUM0MNTThmWmEboFaTy3AOYqNSGve19hfe+NGqKZZU2U32bQ+uGY3PJi+pUK9DidaKvEoBQgg+uo94x4raUSgEWJXYN7PxHf1wImoGQBkXzBtgd+uJWV08TCZVLRFbuhO3f3Ed8UagdjJStT3X8Ldyoc2zLuL5Qw6egIx44fxF40eIghlIC3Hff323xQrvpKpMtoi0jqQMtrBSRsT1I9PngTy7xSetaquSVSQebtdRZF/P0GByhwh0w8IUv4+I5wVBlkRRcBLk3Oummvvv+eDGAfAiI4rGJg19SBct6k3vgmnEYyL5x7uo943wWFaG5szMrgnw8SxiYr/X4/vD8cfIqoG4BzW9D+OHExMtRe0PePzxMUqevtJkffMLEepGmPmMhCZfxrgsiVc0qiSMeLIQ4Y21c9VGl/XHziHH6yNPEBJKbE31AGvvPpitzRzDNT1UyCQsC8pVRr+23Q9RY7dsUYaiSugd6aSJ51AIgUlXsGufKQM1xpYE/jiVVLN4+JgvtO/O3PhqaWOFaezSZWJZgQdLkLbSx7k9tMUuVeZaeKl8CUWQXKvuQSTcMBqr9Ox6YW5g7mOIhgyv7LXGQN0sdstjpgfSS5Hex8yF2DKdwFJF+4uAcUN06FdHaUYczY21Q9x7jEXieIWMpjOWIEn1JOv8Aqi/ocNPLf0sxpAqeA/kHmbxRu1ySBl9gEHToNNcIsfClZZhY5lPtNva+nzve/v74FpVnOlyfIhFvgRb3XwwYhpC+UB8hdi3ebdN9I4cMFiJkTKSQ4C2bVW28yEX6A9LYzvnnnGWsUCTKmWZlQRs1soABJudTm6+mF+k5i8ISW1JREH+oP1wHklZyBv0A95/Mk40IqmxAGo8wjTcRyeJIDqzaD8b/AAxtv0OKFoDmJLyyPKwJINjZQbdQcu+ELkH6KJKh/ErFaOFf2Ccrufu23UdycarzBwsBIpIc0fgjKBGBoLWA9w7euE5sgPhE2MsnlQkDYYWuZoXWQSR22UG2/pfvfHXh3NsZj+3YIdr9G9fQ9xgi8IlVdRrbY3DD+uuEK2g3MqxAnDePD2Wyg97DBT/tDXyNY+pBGFfjXB2jcnVl7jcfxfrihBGx2YDtrv7vXFJ0tvFURtHikn+0QE38423N2H4Y+4XeDySmeIWLWdM2moGYXPfExi+hhqNoO4qkRkmmLZgksy3cWyWkYEAnZbk/PGHzExytkNirHKVO2uhBGNo5/ZUWcyLGVefISUI0Lncjfa/ftvjNK7hAnaWSMqgVlRVOmYlso9ATYknYaDC+mGzGENjLc3PsoKGeCKWojBXxXvdhawzgWD5bmxPfFao57r7ZvE8JW+5EiDXtZRgjLSRBl8SNRIAFLlsykqAM1tunXAfmOuVwBmDEf18PzOlgBglZWNASpsWkWTOnCOOSTyutVM7Z42UM7bEeYb+44FSUtyCNc6FviN/xBxUo2tIhO2Yfngs3CJHrnp6YFiHdUF+gvffpbFN0PSTVvOFHy/I+UsCiHXMe3oNzjWuSeGcNjCfZ2mDWWSQ5mJYD/VGtwLDTvgdHy46QKgQkxgKWt+hxwNIw0Is2n4fliFsuvgwde80uepEEoIuVfVgPdpb1t+GOk8qSq0kTgMVPX8xthF4fxl4YsjXcXFieim4YDtpg5w6nSW5imCsU0jAG17eYtcH5YnZiN4YIaD56ElSHQFlOqjS4P7Snr021xa4TTS5csNSY7FrRuPjobWt8Mdaxcot4zeIuyFVsw0F7Wvlve3oDjhV8OqERSAr3F2IuLfAnTBfEsQSCphCDjUkPkq1LAWtKg0sR17/D5Y91NDFVDPAwH76jT3EdDhWnnqDEQ0oCG4sH10PbtfbFL6qygf2gLcecLmBt20GptjSve6M34g4Ijhw7j3h1EUTSRy/aIt9mHnVfjviYSeE0qLXU+Vi95odWG32i6e/Ew/FjUTAxh36WKOSogdY5sximdvCyKLkE6AjqoJ33xj9QCyyFG0VgSO4Y3FvUE40nj3EZBUVNwLJVy5102LWWxBNzYXI6HCPzRw+NJM1M4Ku5AUbg6H4rc6fHBYPDaGcGJO8GVEcrZ8hdo06n5X+Njiki4bKqRY+Huo/aa3wXyj52J+OFmkS9x+7ihthG4rdqnuKmOdQfvAfiBht4HV+FxWmmJtepkjJ/iP8A+8Lsvf7rk/iP0xa4vUZJZLbpU5wffb/Dga1qRD6hPhuAJvc9Q2YhSD62IPu2tjlJQnJ9siOSTluNRoTrYajHqEuVz5g6gZrjfvtirytxRpYNzdWIJYXBuSbA9cfM7qLHaJqzBrcuiSIFAFkOvhsxFztoSPjgZU0T0gMp8rRlbD717Xt0NjcYbq4lY3ctYKCRoSNjjPOJ8bEnDyBKc2cgXB1sb3BsRue/TFmF3f2gFajtwXmGn8MmwWYkk6akZrC1+wIx54nLPIpEYd1a9w1lX+vTALh3CFqqdZI8yPaxJtqep074LcP4PIkfmkkjkHYZkPra/wAxjWKKb7+s22MGsCFZfDZTpte3wIX/AK44R0LgZyRYHXUkjr1sBjnXcVmMop5CCZpMqyJp5bEmw3FiFHxxfp+HyLE8RJCsLF87X1uLgnY2NsG2TSN4/D0jZRYg/hcMslZCxyZRPEQVt/5i6ad8fMFOB8EVaiE6+WWO1m3swI9/6YmK8GUMDOfpji5MCcOlpE4lWpUOjmSokCpcgXMrkk9iBpe47dsLXN89L40T0gGQZ2JvfUbW+NsaNxjg6ipm8sZYyudUXUFidTvmF9+uMt5qQPxARqAFFhZRYWHmJwWGmyk7/wDUFxUFcRmtGI76qi/Prjnw6IB2B6D+WKk0mYsf63xdh/zz+mnysMV5PljekH+0TtInlk7jMfxx443JeSW+7BGHy/54sTpYOe+YfzwN4i1/DYdY1B+Gn8sBiPMp69NLLNp5X4u8qG6KaZYlR5LkHMQC1u6KNGtqLk9DhAqOPVFPUu1NIY4VlBVPFFiBf2hf2SFO/wB4dxh3oOHGTgED0wImSJioUas2qNb1tc6Yzvh3BvsmLr7JKgMLajQ6dDf8hiPGEUsT7SVU1UFmp8OpxPB4iSnwZxnaOw0v0zXuANRZbbYA8z8jMYf7MLG4YoGJz20uegYA9B3xW+jjjccMEkLrM7iZrLHE7gCwG6juDpg7VfSNRRgo5mRhoVMJU2+Ox6YnCOjnSPxHVjK7xj5VpY4qKMxqEBXM1wd9iTfba/bBDxw4OTK3e2VrepAO3rjGuOfSdPLE0LQmOByChu3iZQb+0fKbn0wHqeHSKgnhaazrYtmtmU7gkG+2lsb/AIYPic0TFA9gJqHGqinZVkHhOyOEWSMg5CTqGIOm3XAOr41PJxBqeRgYfE9gIuYgDUG2upYAd74Rm4TNBZgrxkgabdSCLHfbYjpgrwGeWaqZdL5RIXAN9AANmGh08puL64MYFUE3YlCudgB9o9wyU0NZTq4kjZ5YgokjILEOMvrvpfEwk0s1QeJ0aTAMfHhKkqM6gSp13+GJirDiCLsYjO7M24j9zhz5DSTmOWFpmLOwIZQLZ2FjfW/l/AYy2apEtZUzWyjwmYC97ZgABf0zYbPpXpIjWFhLewYEKqkg53JHvBPXvhJUgfWiNrIov/XpgumQDccxOZrgqnS6n1dR+eLdN7cp/et82xxoj5ol7yZvyx1oheMt3kH64dl4lHRD/bfvCPEI/Kne7XwMqobxRH991Pzv/PBOtb7MbaFv5HFapT+zMeqy3HxCn9cKwyz/AJMcEen8TWvo6pZJODgI5WSNpFXQbqxNj777jAOLisdZCyiRYJdS5awBt7R20cW9kb9N8M/0TSgU9Ul/YqWPwdVb9cZNxmSBauYLmH2snmv5SLm3X1/DExxBsjDy3kWHOVFdjNA5Gr3joEWMtGFd/ONM5LHzEEENpYWwq/SBxOKpr4WAPiBVWewOUlW009Vtfth24xULDLFDSoX8KAeyCwUbhyVPlN+p1vgXxw0sEHDauWBJD4zrMuXzEENcG+pKkXAPW/fHY1ptd8zHyqQAFqvzOvNqqaVy/hlcg/aJ21AGmg2sR1wOpOUJ/DiVkNPFFkZmc+3cgkdN8NnEIIVlSQghJCqwpbQMy5xmUC6WTzAG3TAPnyIvH56iYx3vl8QlWtuCLd9rHE6krSmWOwbxIO288830ZmUD2WAUAq98pvewFrm4J1wrTcvNTE5c1S4VhIUJXLYDa5u2X0tthl5zLU8Ql8XKTbKVyk3AuTodb7a98DOVuNTr4TFVSSUM0JYEq9j5ri97EXsdr4PHrCX2hP8ADLnzrb3lLlbhdRLWU9RKciieAa/t2lTQdz1JGg/DHzBx+YZ34hSLUwBAZ4Qvhklb+Iuuu1zY/AYmLMRJG+0kzKuxvfvcfuOUURSZ1jOjSnMqqdczXYi2uoOMEqGtTzE7vPa38IP+LG60HCqqBqhS8UiSVEzqjEjKruxy3t6m/qTjKOa+VlNawjtGrM10GqoQBe3odcTdK/w3ZTFr075flETqefI4b7o099tMFqGntBGSNyx/ljlWcEEaRtc5mFyLfli6jZaeL+E4ryOGAqW9NgbE7Fua/qfJVujejH8UGB9XOFjZTfzqhB9R/wAjgig8r/8Aqr+KDAypizLF8B+JGMxmjHdSutK/djHnkHiMjzVvgMVVo1fzLpmUWsdd9d8ZrUsxdi+rFjc+t9fxxrHB+KrFXwQCwV4snvzKbf7ygfHGecycN8OslQ6a3GnfXA42vIT5gGeY6aU9iRNR5XmEfDhWWzkxqZCWGZit0HwUWGXCVzbVu1IkjC4lnZ1JNyoAyhfdbfHKp5jQcKjpYRKJEctI5ACsDcld9gbb4+wU8lbRxwLlDRO0jFmAVYyB5ye2bS29yMKTEUYsfP8AEY2XWNPp+Z05b5prZ6tQpMpeTxXXyrchPDzXtZQFIFttBph45y4I81O4BvKnmKLqRYaAsNj1t1ws8M4YlAZjE/1g5FV5MjLGtyGIViMuthqxAtg9wzmuMU8mYrcsWd1ljNhtoAbkW9MT9SW1B8a8VKMBUYyrNz2mQeM7WS5PQL/L540n/Jb+xpGjyK6KWCsdntfS3s9tPxwpcIkC8UQqFs03luLgZjoR3te4xq71jpUZ7r5TYX0Hb+tcP6nKV0ge8HpcIcNftE/l6s+tVVN4sngzwVMWaNjYOPEXYEDz9DuTp3xMMdBwanq6tanzGVaiC0i+wzK6lttDb2bj+WPmHYiGG20mygg7x4qqb7aQ5ZF87ao7Ae0eh0/DGacxMRUsSDbNJYkb/qcaJzHVEvKofKisRI1r2vc5R3e3TYXucV4oKJmjqfFF4hlUGwC6aDLa5PUW9ceagIYmXYsxxeILd+8x3jqECEEWOQX+WKkjAU8B/dw588cH8S8xkecewjKlirkXCMOxGoPfCVXC0EI65Ri5DqAlK5PiF29P6nsMCsht/wCMnw8oxTLeWMdj+TYtwMAko/fj/wCG2KwOg/iYf718GP37Tm4+/wDM19OV4q2ipGu0c0XmjlVQbEHY/eXQaX6Yq828gw1B8R/FWTbMoBXU9tb6nuMJU/0g1EKLFDIQqjYW951xwqPpTrCoHiEHoRocIXFl2IMgyOgdu4Jnqb6NatVYxqkqgkCzhW3+6ba+gODfIHL8sFVJJUQOgjh8oZLKxLDWw0NvX0wr1P0iVcq2d1b1KC/z0w38ivJUoZaia4jYrEmbey3bTqNtPfg8zZBjOqLwohyCpb5n5jh8LNUJMzZrqFsEPoT0+XuxmdbVxTVF8qwg31iuQb7b9eh7400UQmdLgWzXUetjbfGd8+QoK2QxqAthfLtmsM1raHXrgOkcE6e8d1eLSbHEp0lWaWWKaJg7Ixtfb0Hyvh+4HVtXhLRk5icy2ve3T+HAPkP6O24jG7vJ4USG2guzG3TXYDr64beOU8/CY1MTKsNwAyIAL9M+hNz3JN/lhuYK50j5pNizHHflD3CuUahZYWXJEiyRkpfcBwSLLp0x8wr8B+lSoarp4WIcSTRLe3RpFBIIJBFiegxMFixugIIgZMpyGzNF5v4MahfBjdo3aUtdQNRc5ib+nXvYYH130fQeEEjeRGvrJcMbAE6qRlNz0sMX+L8wxxz/ALXtOp0NvatftcEfHAzmTj7rTM6so1Azk3ygsAWsNTlHQdsRajqCAcmGHdV2NAQHwykcR1VNIoZyCpbZbMt1kA6WsNOhBxlctJWTPkEMjFdgIz+mNNq4zTz1AeZpAhjXMbXcFLgALvubAemGCTmp1cRSU0yzOAY4iAWcHsQbC1tb7YYmXSNSgEML5raruj6Gz5d5wy2TbVMYp+AV5YkUs9tLgRsNveME6LlR8nizLItmP2T5lJ0vckDTXGnVvMBMEzhJEki8rIwIyHT2twFsb37YrVHGKiCVKd3iaSXwzHMARHle4JbXWxAA1F8wwRzsdthz9QKs/QEH24hF0X5mJmccJ5FNc8vhOYslvLJdr37EdMMNN9GlLA2WokecsQiqqlTmIzZRZtTYX9OtsMVTxmpiE48JpTTsytLGv2egzXOtwRfzAXt8cCqurkgqoXVvrUrxrJEApC5pVZSFUelrX10NzgRlfJsrCjx9gee3IO9bQTkwr6n9/dpzpuTKNJCv1di9tFdyx+A2J+OL9LRRXTwVVVie5KAgqeoIHp3747Vius0tLKXqJiImjCIqvmZWZiLaKi2G50vijFxd46rOlNOPEZonBU3d11Ci2hca69sKtsgsNYIBG/YiwaNGvpHrnxD0lKvrRJIqJpmOUHUaX1P/AEwD5v4lCoMcaZrDQ7L/AM9fdg9xvilVWHJSQ5wgLMDqyWNrEC2U3B0vc9sJNVwWskgNTIjGK+UNYBb7fLpfvpvirDgUEaiL8r3s8ffsO8Xn63USF484Fp+JSxuHjkdGH7SsQfw/LD1xnn2qloTBKQWZftGKWYjym1jpsfaAF8KXGeWKilVGnjZA4upItf8Aq49dcda+b2ZF0WTUAvncFbKzP/Ebm3b3YqZVemFH2k2MjeaHyhy1RVH1WaOcrOk0TFWIKkrIpsBYFdBa4O++JhF5Tcf9o0mW6XqINASQftV7m+JjQD5zCKm3c1USxsymJsszucyAsFe9xm+7m1120tjOOMTNLaAIuYSeGNRmvey76LdjqfTGv8wcQ+xMiEhRKQxHYOyH8cLcnLNM3D2kEEbSMrEOUXOSXNvNvfpfEKsEe/WVrZw0KsmpRr+XZzxEhoysbX8OXTLmWDJGbg+U57mx7DtijQTSrDAs8EkvhRSJUKL+JGkkg8MjXNm8hI/dGLvD+XWdQJJai8EhA+0NoyNQU/e99xbFjiPBooIJKhZJVZVZ2kWUrK4tezk+1mawGgt0xMuFyipkYGgAKBHAYXd2LVu3DAEbDeJ8bKx/v/z9ECT8UqKV6tkT63GJSruT9owCKNR1ABym3UG4xyo6nxOHw1Q0+pNIjK25F1eBSOtny/I4qcn84R/VVWUxRlGy2a4zaXzWAOuupPXFXjnONKXYLA8ma11SW0TsAQrEAAki5xT8KyE8iN65AGk7cC1Jqtga8oxktBR/ef5jHDwqXw5kRmJloEMcZbWRmyvK9r73Y6ncse2KacDlkiZlurJSQIrXsAC5EjX7KAwJHQnvhDqOM1KtnLurGPw8qtmYLawS99FtpbDVyLwWrqmvUCX6sIsgBYqDlN1W1wSoJJ2tfGHE+JS2scg/L5VffewO/NnzoJGIkgV+Y11VOuepnWGaf7KjaJQxV3TKdSRckZlXMBrpgbFzdKUj8QZJzXkD/RLZM6j3+Jl17tjlxblisiYtBLMuVMhYygEIBou4OUAbYAvRgRgqCHQB8wOtxre4631v6DCul6HFlXxnVVVztSha5qjVmhvwdpmUPjNfvNxqpaaVJalZEkhD1NRJBUrpkZc18/8Aoyv3h3t3E4r4yGKGjpWdZBTN4jtdGCBWVVBsqglSW1ufMfdmsvHp/BlTxpMry+Zcxs19bkdTcA3OKLc0VJWNTLJaE3jGY2X3a6fC2G/4Da9bMD6U1bcGtXNgbXp5YbmoO5Ffv8Rs+k180UDKZEV/EY08h1ibMM9r65GYXF/um3YIVNWtHmyG2dSp63B3GNB4fSJxWB2kz+MhGaR3LNcjTfdbD2emEPivDWglaNtSptcdfXFPT0iDF3X+7+vPJ3PJ3MpOFkUOeDDXKdahr6ICIKfFgS9zq3jIS/vI0tj5inyYv/eNH/7mH/7FxMUxc/WT8OiMTr4aZWZiVyCxuxJJFrG51PrjjHwqEQ5BFHl18uRbb9rWxMTAUIwEgfWdU4bFY/ZpuT7A9NdsceLcGgkRlkhidSwuGjUg9diMTExtCZ3gT/Iyh/uVL/sI/wDDiDk2h/uVL/sI/wDDiYmMMyEeC8sUkb5o6WnQ91hQH8Bgr9Sjv7C9f2RiYmBdQTuJtypW8Hge+eGJr2veNTf5jFJ+WaSzf2WDUW/zKfpiYmDxiuIp5R/yNof7lS/7CP8Aw4+jkyh/uVL/APHj/wAOJiYOaJd4Zy1SR5vDpYEuBfLCgvvvYY4VnKVEzktSUzE7kwRk/wDDiYmFKBqJjCTpAnmk5SokkRlpKZWVlIIgjBBBuCCF0I74mJiYZAn/2Q=="/>
          <p:cNvSpPr>
            <a:spLocks noChangeAspect="1" noChangeArrowheads="1"/>
          </p:cNvSpPr>
          <p:nvPr/>
        </p:nvSpPr>
        <p:spPr bwMode="auto">
          <a:xfrm>
            <a:off x="155575" y="-808038"/>
            <a:ext cx="1143000" cy="16954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56683" name="AutoShape 11" descr="data:image/jpg;base64,/9j/4AAQSkZJRgABAQAAAQABAAD/2wCEAAkGBhQSEBQUEhQWFRUWGBwaGRgYFxwdHxsiHR0fHCEcICMhICciHxskIBwfIi8gJCcqLCwsHR8xNTAqNScsLSkBCQoKDgwOGg8PGjAkHyQ0LTQ0NCoqLC8sLCkpKTQtLCwvLC0sLywsKiwtLCwsLCoqLCwsLiwsLywsLCwsLSwsLP/AABEIALIAeAMBIgACEQEDEQH/xAAcAAACAwEBAQEAAAAAAAAAAAAFBgAEBwMCAQj/xABIEAACAQIEBAMEBwUDCQkAAAABAgMEEQASITEFBkFREyJhMnGBkQcUI1KhsdFCYnLB8CRU0hYzY4KTorLh8RUlQ1NzdJSz4v/EABoBAAMBAQEBAAAAAAAAAAAAAAIDBAEABQb/xAAuEQACAgEDAgQGAgIDAAAAAAABAgARAxIhMQRBIlFhcRMygZGh8LHRFCMFweH/2gAMAwEAAhEDEQA/AHSokkiaZ3lkDFpPDBdsoFzY2BPwxT5efxYnLzVGYXViZZMovrceb/pi3zMwZit3PmbyqANbnU98eOCQhYhl1DXbzWsDta3U4hZiATD03BNLxC0rXqJslwFDSvf4gN7PqDfDSYS6/ZVDAjp4hcAnc3vc+lzbCxxikYZRkyja6re5/XHOhqRlC38GRc3mLZc1um+52se2G3YuBW8Yno51ZLSNlBuS0jXPe+v4DTHuuqVyF/Fm8uhyOfxF7D34qcJ4vFLHaZrkbNfce8djfBSkpCikKA6Ncg7/AAN+h7jHKDBYzxMj+FH9o4sQzMXYG2569exxaoOJkqodrORcC+4vocV14cQCxAkJIIBvYe4G+vvxYnmVRmawA6kWwOopM5l7xT3PzOJ4h7n5nAuXi4SNXOzWsLa23v8ALBCOQMAVNwdjihTqgzp4p7n5nE8U9z8zjziYKdPfiHufmcfPEPc/M4+Y+Y6dPaSm41O46nviY+R+0PeMTGTRAvG6VWDta5BYi3e5/q2AnCVMd7OArC6k+zruPQ3wXiqAzyJmFw8mzC/tnW3Te3wxxp6FTH4cg1UnpoQTv64gLVYMp7T1w+iCKXN8wBJJt79P1wj8Lm+s1XiOjxqsQd3z5DmcGw0F721+WmGvmuvSCidXmMIdSiSlS2UnYmw22F8JXKMqmOy+cSD7QsxfxCBYsCQDuNjtgGYhNUf0+PWxE68lcGjhrFEMhaMsfKzhgQ2hsLA3BUa+hvvhyTiP1aV1DeUHWM+vVTsPdhUM0MNTThmWmEboFaTy3AOYqNSGve19hfe+NGqKZZU2U32bQ+uGY3PJi+pUK9DidaKvEoBQgg+uo94x4raUSgEWJXYN7PxHf1wImoGQBkXzBtgd+uJWV08TCZVLRFbuhO3f3Ed8UagdjJStT3X8Ldyoc2zLuL5Qw6egIx44fxF40eIghlIC3Hff323xQrvpKpMtoi0jqQMtrBSRsT1I9PngTy7xSetaquSVSQebtdRZF/P0GByhwh0w8IUv4+I5wVBlkRRcBLk3Oummvvv+eDGAfAiI4rGJg19SBct6k3vgmnEYyL5x7uo943wWFaG5szMrgnw8SxiYr/X4/vD8cfIqoG4BzW9D+OHExMtRe0PePzxMUqevtJkffMLEepGmPmMhCZfxrgsiVc0qiSMeLIQ4Y21c9VGl/XHziHH6yNPEBJKbE31AGvvPpitzRzDNT1UyCQsC8pVRr+23Q9RY7dsUYaiSugd6aSJ51AIgUlXsGufKQM1xpYE/jiVVLN4+JgvtO/O3PhqaWOFaezSZWJZgQdLkLbSx7k9tMUuVeZaeKl8CUWQXKvuQSTcMBqr9Ox6YW5g7mOIhgyv7LXGQN0sdstjpgfSS5Hex8yF2DKdwFJF+4uAcUN06FdHaUYczY21Q9x7jEXieIWMpjOWIEn1JOv8Aqi/ocNPLf0sxpAqeA/kHmbxRu1ySBl9gEHToNNcIsfClZZhY5lPtNva+nzve/v74FpVnOlyfIhFvgRb3XwwYhpC+UB8hdi3ebdN9I4cMFiJkTKSQ4C2bVW28yEX6A9LYzvnnnGWsUCTKmWZlQRs1soABJudTm6+mF+k5i8ISW1JREH+oP1wHklZyBv0A95/Mk40IqmxAGo8wjTcRyeJIDqzaD8b/AAxtv0OKFoDmJLyyPKwJINjZQbdQcu+ELkH6KJKh/ErFaOFf2Ccrufu23UdycarzBwsBIpIc0fgjKBGBoLWA9w7euE5sgPhE2MsnlQkDYYWuZoXWQSR22UG2/pfvfHXh3NsZj+3YIdr9G9fQ9xgi8IlVdRrbY3DD+uuEK2g3MqxAnDePD2Wyg97DBT/tDXyNY+pBGFfjXB2jcnVl7jcfxfrihBGx2YDtrv7vXFJ0tvFURtHikn+0QE38423N2H4Y+4XeDySmeIWLWdM2moGYXPfExi+hhqNoO4qkRkmmLZgksy3cWyWkYEAnZbk/PGHzExytkNirHKVO2uhBGNo5/ZUWcyLGVefISUI0Lncjfa/ftvjNK7hAnaWSMqgVlRVOmYlso9ATYknYaDC+mGzGENjLc3PsoKGeCKWojBXxXvdhawzgWD5bmxPfFao57r7ZvE8JW+5EiDXtZRgjLSRBl8SNRIAFLlsykqAM1tunXAfmOuVwBmDEf18PzOlgBglZWNASpsWkWTOnCOOSTyutVM7Z42UM7bEeYb+44FSUtyCNc6FviN/xBxUo2tIhO2Yfngs3CJHrnp6YFiHdUF+gvffpbFN0PSTVvOFHy/I+UsCiHXMe3oNzjWuSeGcNjCfZ2mDWWSQ5mJYD/VGtwLDTvgdHy46QKgQkxgKWt+hxwNIw0Is2n4fliFsuvgwde80uepEEoIuVfVgPdpb1t+GOk8qSq0kTgMVPX8xthF4fxl4YsjXcXFieim4YDtpg5w6nSW5imCsU0jAG17eYtcH5YnZiN4YIaD56ElSHQFlOqjS4P7Snr021xa4TTS5csNSY7FrRuPjobWt8Mdaxcot4zeIuyFVsw0F7Wvlve3oDjhV8OqERSAr3F2IuLfAnTBfEsQSCphCDjUkPkq1LAWtKg0sR17/D5Y91NDFVDPAwH76jT3EdDhWnnqDEQ0oCG4sH10PbtfbFL6qygf2gLcecLmBt20GptjSve6M34g4Ijhw7j3h1EUTSRy/aIt9mHnVfjviYSeE0qLXU+Vi95odWG32i6e/Ew/FjUTAxh36WKOSogdY5sximdvCyKLkE6AjqoJ33xj9QCyyFG0VgSO4Y3FvUE40nj3EZBUVNwLJVy5102LWWxBNzYXI6HCPzRw+NJM1M4Ku5AUbg6H4rc6fHBYPDaGcGJO8GVEcrZ8hdo06n5X+Njiki4bKqRY+Huo/aa3wXyj52J+OFmkS9x+7ihthG4rdqnuKmOdQfvAfiBht4HV+FxWmmJtepkjJ/iP8A+8Lsvf7rk/iP0xa4vUZJZLbpU5wffb/Dga1qRD6hPhuAJvc9Q2YhSD62IPu2tjlJQnJ9siOSTluNRoTrYajHqEuVz5g6gZrjfvtirytxRpYNzdWIJYXBuSbA9cfM7qLHaJqzBrcuiSIFAFkOvhsxFztoSPjgZU0T0gMp8rRlbD717Xt0NjcYbq4lY3ctYKCRoSNjjPOJ8bEnDyBKc2cgXB1sb3BsRue/TFmF3f2gFajtwXmGn8MmwWYkk6akZrC1+wIx54nLPIpEYd1a9w1lX+vTALh3CFqqdZI8yPaxJtqep074LcP4PIkfmkkjkHYZkPra/wAxjWKKb7+s22MGsCFZfDZTpte3wIX/AK44R0LgZyRYHXUkjr1sBjnXcVmMop5CCZpMqyJp5bEmw3FiFHxxfp+HyLE8RJCsLF87X1uLgnY2NsG2TSN4/D0jZRYg/hcMslZCxyZRPEQVt/5i6ad8fMFOB8EVaiE6+WWO1m3swI9/6YmK8GUMDOfpji5MCcOlpE4lWpUOjmSokCpcgXMrkk9iBpe47dsLXN89L40T0gGQZ2JvfUbW+NsaNxjg6ipm8sZYyudUXUFidTvmF9+uMt5qQPxARqAFFhZRYWHmJwWGmyk7/wDUFxUFcRmtGI76qi/Prjnw6IB2B6D+WKk0mYsf63xdh/zz+mnysMV5PljekH+0TtInlk7jMfxx443JeSW+7BGHy/54sTpYOe+YfzwN4i1/DYdY1B+Gn8sBiPMp69NLLNp5X4u8qG6KaZYlR5LkHMQC1u6KNGtqLk9DhAqOPVFPUu1NIY4VlBVPFFiBf2hf2SFO/wB4dxh3oOHGTgED0wImSJioUas2qNb1tc6Yzvh3BvsmLr7JKgMLajQ6dDf8hiPGEUsT7SVU1UFmp8OpxPB4iSnwZxnaOw0v0zXuANRZbbYA8z8jMYf7MLG4YoGJz20uegYA9B3xW+jjjccMEkLrM7iZrLHE7gCwG6juDpg7VfSNRRgo5mRhoVMJU2+Ox6YnCOjnSPxHVjK7xj5VpY4qKMxqEBXM1wd9iTfba/bBDxw4OTK3e2VrepAO3rjGuOfSdPLE0LQmOByChu3iZQb+0fKbn0wHqeHSKgnhaazrYtmtmU7gkG+2lsb/AIYPic0TFA9gJqHGqinZVkHhOyOEWSMg5CTqGIOm3XAOr41PJxBqeRgYfE9gIuYgDUG2upYAd74Rm4TNBZgrxkgabdSCLHfbYjpgrwGeWaqZdL5RIXAN9AANmGh08puL64MYFUE3YlCudgB9o9wyU0NZTq4kjZ5YgokjILEOMvrvpfEwk0s1QeJ0aTAMfHhKkqM6gSp13+GJirDiCLsYjO7M24j9zhz5DSTmOWFpmLOwIZQLZ2FjfW/l/AYy2apEtZUzWyjwmYC97ZgABf0zYbPpXpIjWFhLewYEKqkg53JHvBPXvhJUgfWiNrIov/XpgumQDccxOZrgqnS6n1dR+eLdN7cp/et82xxoj5ol7yZvyx1oheMt3kH64dl4lHRD/bfvCPEI/Kne7XwMqobxRH991Pzv/PBOtb7MbaFv5HFapT+zMeqy3HxCn9cKwyz/AJMcEen8TWvo6pZJODgI5WSNpFXQbqxNj777jAOLisdZCyiRYJdS5awBt7R20cW9kb9N8M/0TSgU9Ul/YqWPwdVb9cZNxmSBauYLmH2snmv5SLm3X1/DExxBsjDy3kWHOVFdjNA5Gr3joEWMtGFd/ONM5LHzEEENpYWwq/SBxOKpr4WAPiBVWewOUlW009Vtfth24xULDLFDSoX8KAeyCwUbhyVPlN+p1vgXxw0sEHDauWBJD4zrMuXzEENcG+pKkXAPW/fHY1ptd8zHyqQAFqvzOvNqqaVy/hlcg/aJ21AGmg2sR1wOpOUJ/DiVkNPFFkZmc+3cgkdN8NnEIIVlSQghJCqwpbQMy5xmUC6WTzAG3TAPnyIvH56iYx3vl8QlWtuCLd9rHE6krSmWOwbxIO288830ZmUD2WAUAq98pvewFrm4J1wrTcvNTE5c1S4VhIUJXLYDa5u2X0tthl5zLU8Ql8XKTbKVyk3AuTodb7a98DOVuNTr4TFVSSUM0JYEq9j5ri97EXsdr4PHrCX2hP8ADLnzrb3lLlbhdRLWU9RKciieAa/t2lTQdz1JGg/DHzBx+YZ34hSLUwBAZ4Qvhklb+Iuuu1zY/AYmLMRJG+0kzKuxvfvcfuOUURSZ1jOjSnMqqdczXYi2uoOMEqGtTzE7vPa38IP+LG60HCqqBqhS8UiSVEzqjEjKruxy3t6m/qTjKOa+VlNawjtGrM10GqoQBe3odcTdK/w3ZTFr075flETqefI4b7o099tMFqGntBGSNyx/ljlWcEEaRtc5mFyLfli6jZaeL+E4ryOGAqW9NgbE7Fua/qfJVujejH8UGB9XOFjZTfzqhB9R/wAjgig8r/8Aqr+KDAypizLF8B+JGMxmjHdSutK/djHnkHiMjzVvgMVVo1fzLpmUWsdd9d8ZrUsxdi+rFjc+t9fxxrHB+KrFXwQCwV4snvzKbf7ygfHGecycN8OslQ6a3GnfXA42vIT5gGeY6aU9iRNR5XmEfDhWWzkxqZCWGZit0HwUWGXCVzbVu1IkjC4lnZ1JNyoAyhfdbfHKp5jQcKjpYRKJEctI5ACsDcld9gbb4+wU8lbRxwLlDRO0jFmAVYyB5ye2bS29yMKTEUYsfP8AEY2XWNPp+Z05b5prZ6tQpMpeTxXXyrchPDzXtZQFIFttBph45y4I81O4BvKnmKLqRYaAsNj1t1ws8M4YlAZjE/1g5FV5MjLGtyGIViMuthqxAtg9wzmuMU8mYrcsWd1ljNhtoAbkW9MT9SW1B8a8VKMBUYyrNz2mQeM7WS5PQL/L540n/Jb+xpGjyK6KWCsdntfS3s9tPxwpcIkC8UQqFs03luLgZjoR3te4xq71jpUZ7r5TYX0Hb+tcP6nKV0ge8HpcIcNftE/l6s+tVVN4sngzwVMWaNjYOPEXYEDz9DuTp3xMMdBwanq6tanzGVaiC0i+wzK6lttDb2bj+WPmHYiGG20mygg7x4qqb7aQ5ZF87ao7Ae0eh0/DGacxMRUsSDbNJYkb/qcaJzHVEvKofKisRI1r2vc5R3e3TYXucV4oKJmjqfFF4hlUGwC6aDLa5PUW9ceagIYmXYsxxeILd+8x3jqECEEWOQX+WKkjAU8B/dw588cH8S8xkecewjKlirkXCMOxGoPfCVXC0EI65Ri5DqAlK5PiF29P6nsMCsht/wCMnw8oxTLeWMdj+TYtwMAko/fj/wCG2KwOg/iYf718GP37Tm4+/wDM19OV4q2ipGu0c0XmjlVQbEHY/eXQaX6Yq828gw1B8R/FWTbMoBXU9tb6nuMJU/0g1EKLFDIQqjYW951xwqPpTrCoHiEHoRocIXFl2IMgyOgdu4Jnqb6NatVYxqkqgkCzhW3+6ba+gODfIHL8sFVJJUQOgjh8oZLKxLDWw0NvX0wr1P0iVcq2d1b1KC/z0w38ivJUoZaia4jYrEmbey3bTqNtPfg8zZBjOqLwohyCpb5n5jh8LNUJMzZrqFsEPoT0+XuxmdbVxTVF8qwg31iuQb7b9eh7400UQmdLgWzXUetjbfGd8+QoK2QxqAthfLtmsM1raHXrgOkcE6e8d1eLSbHEp0lWaWWKaJg7Ixtfb0Hyvh+4HVtXhLRk5icy2ve3T+HAPkP6O24jG7vJ4USG2guzG3TXYDr64beOU8/CY1MTKsNwAyIAL9M+hNz3JN/lhuYK50j5pNizHHflD3CuUahZYWXJEiyRkpfcBwSLLp0x8wr8B+lSoarp4WIcSTRLe3RpFBIIJBFiegxMFixugIIgZMpyGzNF5v4MahfBjdo3aUtdQNRc5ib+nXvYYH130fQeEEjeRGvrJcMbAE6qRlNz0sMX+L8wxxz/ALXtOp0NvatftcEfHAzmTj7rTM6so1Azk3ygsAWsNTlHQdsRajqCAcmGHdV2NAQHwykcR1VNIoZyCpbZbMt1kA6WsNOhBxlctJWTPkEMjFdgIz+mNNq4zTz1AeZpAhjXMbXcFLgALvubAemGCTmp1cRSU0yzOAY4iAWcHsQbC1tb7YYmXSNSgEML5raruj6Gz5d5wy2TbVMYp+AV5YkUs9tLgRsNveME6LlR8nizLItmP2T5lJ0vckDTXGnVvMBMEzhJEki8rIwIyHT2twFsb37YrVHGKiCVKd3iaSXwzHMARHle4JbXWxAA1F8wwRzsdthz9QKs/QEH24hF0X5mJmccJ5FNc8vhOYslvLJdr37EdMMNN9GlLA2WokecsQiqqlTmIzZRZtTYX9OtsMVTxmpiE48JpTTsytLGv2egzXOtwRfzAXt8cCqurkgqoXVvrUrxrJEApC5pVZSFUelrX10NzgRlfJsrCjx9gee3IO9bQTkwr6n9/dpzpuTKNJCv1di9tFdyx+A2J+OL9LRRXTwVVVie5KAgqeoIHp3747Vius0tLKXqJiImjCIqvmZWZiLaKi2G50vijFxd46rOlNOPEZonBU3d11Ci2hca69sKtsgsNYIBG/YiwaNGvpHrnxD0lKvrRJIqJpmOUHUaX1P/AEwD5v4lCoMcaZrDQ7L/AM9fdg9xvilVWHJSQ5wgLMDqyWNrEC2U3B0vc9sJNVwWskgNTIjGK+UNYBb7fLpfvpvirDgUEaiL8r3s8ffsO8Xn63USF484Fp+JSxuHjkdGH7SsQfw/LD1xnn2qloTBKQWZftGKWYjym1jpsfaAF8KXGeWKilVGnjZA4upItf8Aq49dcda+b2ZF0WTUAvncFbKzP/Ebm3b3YqZVemFH2k2MjeaHyhy1RVH1WaOcrOk0TFWIKkrIpsBYFdBa4O++JhF5Tcf9o0mW6XqINASQftV7m+JjQD5zCKm3c1USxsymJsszucyAsFe9xm+7m1120tjOOMTNLaAIuYSeGNRmvey76LdjqfTGv8wcQ+xMiEhRKQxHYOyH8cLcnLNM3D2kEEbSMrEOUXOSXNvNvfpfEKsEe/WVrZw0KsmpRr+XZzxEhoysbX8OXTLmWDJGbg+U57mx7DtijQTSrDAs8EkvhRSJUKL+JGkkg8MjXNm8hI/dGLvD+XWdQJJai8EhA+0NoyNQU/e99xbFjiPBooIJKhZJVZVZ2kWUrK4tezk+1mawGgt0xMuFyipkYGgAKBHAYXd2LVu3DAEbDeJ8bKx/v/z9ECT8UqKV6tkT63GJSruT9owCKNR1ABym3UG4xyo6nxOHw1Q0+pNIjK25F1eBSOtny/I4qcn84R/VVWUxRlGy2a4zaXzWAOuupPXFXjnONKXYLA8ma11SW0TsAQrEAAki5xT8KyE8iN65AGk7cC1Jqtga8oxktBR/ef5jHDwqXw5kRmJloEMcZbWRmyvK9r73Y6ncse2KacDlkiZlurJSQIrXsAC5EjX7KAwJHQnvhDqOM1KtnLurGPw8qtmYLawS99FtpbDVyLwWrqmvUCX6sIsgBYqDlN1W1wSoJJ2tfGHE+JS2scg/L5VffewO/NnzoJGIkgV+Y11VOuepnWGaf7KjaJQxV3TKdSRckZlXMBrpgbFzdKUj8QZJzXkD/RLZM6j3+Jl17tjlxblisiYtBLMuVMhYygEIBou4OUAbYAvRgRgqCHQB8wOtxre4631v6DCul6HFlXxnVVVztSha5qjVmhvwdpmUPjNfvNxqpaaVJalZEkhD1NRJBUrpkZc18/8Aoyv3h3t3E4r4yGKGjpWdZBTN4jtdGCBWVVBsqglSW1ufMfdmsvHp/BlTxpMry+Zcxs19bkdTcA3OKLc0VJWNTLJaE3jGY2X3a6fC2G/4Da9bMD6U1bcGtXNgbXp5YbmoO5Ffv8Rs+k180UDKZEV/EY08h1ibMM9r65GYXF/um3YIVNWtHmyG2dSp63B3GNB4fSJxWB2kz+MhGaR3LNcjTfdbD2emEPivDWglaNtSptcdfXFPT0iDF3X+7+vPJ3PJ3MpOFkUOeDDXKdahr6ICIKfFgS9zq3jIS/vI0tj5inyYv/eNH/7mH/7FxMUxc/WT8OiMTr4aZWZiVyCxuxJJFrG51PrjjHwqEQ5BFHl18uRbb9rWxMTAUIwEgfWdU4bFY/ZpuT7A9NdsceLcGgkRlkhidSwuGjUg9diMTExtCZ3gT/Iyh/uVL/sI/wDDiDk2h/uVL/sI/wDDiYmMMyEeC8sUkb5o6WnQ91hQH8Bgr9Sjv7C9f2RiYmBdQTuJtypW8Hge+eGJr2veNTf5jFJ+WaSzf2WDUW/zKfpiYmDxiuIp5R/yNof7lS/7CP8Aw4+jkyh/uVL/APHj/wAOJiYOaJd4Zy1SR5vDpYEuBfLCgvvvYY4VnKVEzktSUzE7kwRk/wDDiYmFKBqJjCTpAnmk5SokkRlpKZWVlIIgjBBBuCCF0I74mJiYZAn/2Q=="/>
          <p:cNvSpPr>
            <a:spLocks noChangeAspect="1" noChangeArrowheads="1"/>
          </p:cNvSpPr>
          <p:nvPr/>
        </p:nvSpPr>
        <p:spPr bwMode="auto">
          <a:xfrm>
            <a:off x="155575" y="-808038"/>
            <a:ext cx="1143000" cy="16954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56685" name="Picture 13" descr="http://t2.gstatic.com/images?q=tbn:ANd9GcS-jA4JxTDwf8W8fz-YU0whyQ1xneEP_KOoqDWXSyTD0lhItL1G"/>
          <p:cNvPicPr>
            <a:picLocks noChangeAspect="1" noChangeArrowheads="1"/>
          </p:cNvPicPr>
          <p:nvPr/>
        </p:nvPicPr>
        <p:blipFill>
          <a:blip r:embed="rId4" cstate="print"/>
          <a:srcRect/>
          <a:stretch>
            <a:fillRect/>
          </a:stretch>
        </p:blipFill>
        <p:spPr bwMode="auto">
          <a:xfrm>
            <a:off x="6372200" y="908720"/>
            <a:ext cx="2520280" cy="4032448"/>
          </a:xfrm>
          <a:prstGeom prst="rect">
            <a:avLst/>
          </a:prstGeom>
          <a:noFill/>
        </p:spPr>
      </p:pic>
      <p:sp>
        <p:nvSpPr>
          <p:cNvPr id="11" name="10 Terminador"/>
          <p:cNvSpPr/>
          <p:nvPr/>
        </p:nvSpPr>
        <p:spPr>
          <a:xfrm>
            <a:off x="467544" y="5301208"/>
            <a:ext cx="8280920" cy="129614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Estos, por no aceptar los dogmas impuestos por la iglesia Calórica Romana, y vivir solamente de acuerdo a las enseñanzas de las Escrituras, fueron perseguidos y muertos.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6674"/>
                                        </p:tgtEl>
                                        <p:attrNameLst>
                                          <p:attrName>style.visibility</p:attrName>
                                        </p:attrNameLst>
                                      </p:cBhvr>
                                      <p:to>
                                        <p:strVal val="visible"/>
                                      </p:to>
                                    </p:set>
                                    <p:anim to="" calcmode="lin" valueType="num">
                                      <p:cBhvr>
                                        <p:cTn id="7" dur="1" fill="hold"/>
                                        <p:tgtEl>
                                          <p:spTgt spid="1566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56679"/>
                                        </p:tgtEl>
                                        <p:attrNameLst>
                                          <p:attrName>style.visibility</p:attrName>
                                        </p:attrNameLst>
                                      </p:cBhvr>
                                      <p:to>
                                        <p:strVal val="visible"/>
                                      </p:to>
                                    </p:set>
                                    <p:anim to="" calcmode="lin" valueType="num">
                                      <p:cBhvr>
                                        <p:cTn id="12" dur="1" fill="hold"/>
                                        <p:tgtEl>
                                          <p:spTgt spid="15667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56685"/>
                                        </p:tgtEl>
                                        <p:attrNameLst>
                                          <p:attrName>style.visibility</p:attrName>
                                        </p:attrNameLst>
                                      </p:cBhvr>
                                      <p:to>
                                        <p:strVal val="visible"/>
                                      </p:to>
                                    </p:set>
                                    <p:anim to="" calcmode="lin" valueType="num">
                                      <p:cBhvr>
                                        <p:cTn id="17" dur="1" fill="hold"/>
                                        <p:tgtEl>
                                          <p:spTgt spid="15668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amond(in)">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5649491"/>
          </a:xfrm>
          <a:solidFill>
            <a:srgbClr val="FFFF00"/>
          </a:solidFill>
        </p:spPr>
        <p:txBody>
          <a:bodyPr>
            <a:normAutofit fontScale="92500" lnSpcReduction="10000"/>
          </a:bodyPr>
          <a:lstStyle/>
          <a:p>
            <a:pPr algn="ctr">
              <a:buNone/>
            </a:pPr>
            <a:r>
              <a:rPr lang="es-CO" dirty="0" smtClean="0"/>
              <a:t>   </a:t>
            </a:r>
          </a:p>
          <a:p>
            <a:pPr algn="ctr">
              <a:buNone/>
            </a:pPr>
            <a:r>
              <a:rPr lang="es-CO" b="1" u="sng" dirty="0" smtClean="0">
                <a:solidFill>
                  <a:srgbClr val="0070C0"/>
                </a:solidFill>
              </a:rPr>
              <a:t>Estos continuaron conservando en silencio</a:t>
            </a:r>
            <a:r>
              <a:rPr lang="es-CO" dirty="0" smtClean="0"/>
              <a:t> (en razón del poder de los Obispos y Papas) </a:t>
            </a:r>
            <a:r>
              <a:rPr lang="es-CO" b="1" u="sng" dirty="0" smtClean="0">
                <a:solidFill>
                  <a:srgbClr val="0070C0"/>
                </a:solidFill>
              </a:rPr>
              <a:t>las verdades de la Palabra de Dios.</a:t>
            </a:r>
          </a:p>
          <a:p>
            <a:endParaRPr lang="es-CO" dirty="0" smtClean="0"/>
          </a:p>
          <a:p>
            <a:pPr algn="ctr">
              <a:buNone/>
            </a:pPr>
            <a:r>
              <a:rPr lang="es-CO" dirty="0" smtClean="0"/>
              <a:t> Fueron estos los que conformaron en esa época “</a:t>
            </a:r>
            <a:r>
              <a:rPr lang="es-CO" b="1" u="sng" dirty="0" smtClean="0">
                <a:solidFill>
                  <a:srgbClr val="FF0000"/>
                </a:solidFill>
              </a:rPr>
              <a:t>EL PUEBLO REMANENTE DE DIOS</a:t>
            </a:r>
            <a:r>
              <a:rPr lang="es-CO" b="1" dirty="0" smtClean="0">
                <a:solidFill>
                  <a:srgbClr val="FF0000"/>
                </a:solidFill>
              </a:rPr>
              <a:t>”.</a:t>
            </a:r>
          </a:p>
          <a:p>
            <a:endParaRPr lang="es-CO" dirty="0"/>
          </a:p>
        </p:txBody>
      </p:sp>
      <p:pic>
        <p:nvPicPr>
          <p:cNvPr id="92162" name="Picture 2" descr="http://t2.gstatic.com/images?q=tbn:ANd9GcTqIKywUKZMvk0r5piUtVnSQ5uhqUsf2xCE7WYODH92eIfz7KB47Q"/>
          <p:cNvPicPr>
            <a:picLocks noChangeAspect="1" noChangeArrowheads="1"/>
          </p:cNvPicPr>
          <p:nvPr/>
        </p:nvPicPr>
        <p:blipFill>
          <a:blip r:embed="rId2" cstate="print"/>
          <a:srcRect/>
          <a:stretch>
            <a:fillRect/>
          </a:stretch>
        </p:blipFill>
        <p:spPr bwMode="auto">
          <a:xfrm>
            <a:off x="5796136" y="1196752"/>
            <a:ext cx="2808312"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92162"/>
                                        </p:tgtEl>
                                        <p:attrNameLst>
                                          <p:attrName>style.visibility</p:attrName>
                                        </p:attrNameLst>
                                      </p:cBhvr>
                                      <p:to>
                                        <p:strVal val="visible"/>
                                      </p:to>
                                    </p:set>
                                    <p:animEffect transition="in" filter="diamond(in)">
                                      <p:cBhvr>
                                        <p:cTn id="17" dur="2000"/>
                                        <p:tgtEl>
                                          <p:spTgt spid="92162"/>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r>
              <a:rPr lang="es-CO" dirty="0" smtClean="0">
                <a:latin typeface="Monotype Corsiva" pitchFamily="66" charset="0"/>
              </a:rPr>
              <a:t>¿De donde procede el 25 de diciembre como día del sol?</a:t>
            </a:r>
            <a:endParaRPr lang="es-CO" dirty="0">
              <a:latin typeface="Monotype Corsiva" pitchFamily="66" charset="0"/>
            </a:endParaRPr>
          </a:p>
        </p:txBody>
      </p:sp>
      <p:sp>
        <p:nvSpPr>
          <p:cNvPr id="3" name="2 Marcador de contenido"/>
          <p:cNvSpPr>
            <a:spLocks noGrp="1"/>
          </p:cNvSpPr>
          <p:nvPr>
            <p:ph idx="1"/>
          </p:nvPr>
        </p:nvSpPr>
        <p:spPr>
          <a:xfrm>
            <a:off x="323528" y="1600200"/>
            <a:ext cx="3816424" cy="5069160"/>
          </a:xfrm>
          <a:solidFill>
            <a:srgbClr val="92D050"/>
          </a:solidFill>
        </p:spPr>
        <p:txBody>
          <a:bodyPr>
            <a:normAutofit fontScale="85000" lnSpcReduction="20000"/>
          </a:bodyPr>
          <a:lstStyle/>
          <a:p>
            <a:pPr algn="ctr">
              <a:buNone/>
            </a:pPr>
            <a:r>
              <a:rPr lang="es-CO" dirty="0" smtClean="0"/>
              <a:t>    </a:t>
            </a:r>
          </a:p>
          <a:p>
            <a:pPr algn="ctr">
              <a:buNone/>
            </a:pPr>
            <a:r>
              <a:rPr lang="es-CO" sz="3900" dirty="0" smtClean="0"/>
              <a:t>De acuerdo a Apocalipsis 13:2. Donde la profecía mira no hacía adelante sino asía atrás, Imperio Romano, Griego, Medo Persa y Babilonia.</a:t>
            </a:r>
          </a:p>
          <a:p>
            <a:pPr algn="ctr">
              <a:buNone/>
            </a:pPr>
            <a:r>
              <a:rPr lang="es-CO" dirty="0" smtClean="0"/>
              <a:t> </a:t>
            </a:r>
          </a:p>
          <a:p>
            <a:pPr algn="ctr">
              <a:buNone/>
            </a:pPr>
            <a:r>
              <a:rPr lang="es-CO" dirty="0" smtClean="0"/>
              <a:t>    </a:t>
            </a:r>
            <a:endParaRPr lang="es-CO" dirty="0"/>
          </a:p>
        </p:txBody>
      </p:sp>
      <p:pic>
        <p:nvPicPr>
          <p:cNvPr id="91138" name="Picture 2" descr="http://t2.gstatic.com/images?q=tbn:ANd9GcSfxylSnD7PECx_GczwRSzSR_T-6s7fmRv8tfGRMD7kh5fmULQP"/>
          <p:cNvPicPr>
            <a:picLocks noChangeAspect="1" noChangeArrowheads="1"/>
          </p:cNvPicPr>
          <p:nvPr/>
        </p:nvPicPr>
        <p:blipFill>
          <a:blip r:embed="rId2" cstate="print"/>
          <a:srcRect/>
          <a:stretch>
            <a:fillRect/>
          </a:stretch>
        </p:blipFill>
        <p:spPr bwMode="auto">
          <a:xfrm>
            <a:off x="6156176" y="1628800"/>
            <a:ext cx="2376264" cy="4608512"/>
          </a:xfrm>
          <a:prstGeom prst="rect">
            <a:avLst/>
          </a:prstGeom>
          <a:noFill/>
        </p:spPr>
      </p:pic>
      <p:sp>
        <p:nvSpPr>
          <p:cNvPr id="5" name="4 Flecha derecha"/>
          <p:cNvSpPr/>
          <p:nvPr/>
        </p:nvSpPr>
        <p:spPr>
          <a:xfrm>
            <a:off x="4211960" y="5301208"/>
            <a:ext cx="213053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Roma</a:t>
            </a:r>
            <a:endParaRPr lang="es-CO" dirty="0"/>
          </a:p>
        </p:txBody>
      </p:sp>
      <p:sp>
        <p:nvSpPr>
          <p:cNvPr id="6" name="5 Flecha derecha"/>
          <p:cNvSpPr/>
          <p:nvPr/>
        </p:nvSpPr>
        <p:spPr>
          <a:xfrm>
            <a:off x="4211960" y="4221088"/>
            <a:ext cx="213053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Griego</a:t>
            </a:r>
            <a:endParaRPr lang="es-CO" dirty="0"/>
          </a:p>
        </p:txBody>
      </p:sp>
      <p:sp>
        <p:nvSpPr>
          <p:cNvPr id="7" name="6 Flecha derecha"/>
          <p:cNvSpPr/>
          <p:nvPr/>
        </p:nvSpPr>
        <p:spPr>
          <a:xfrm>
            <a:off x="4211960" y="3160392"/>
            <a:ext cx="213053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Medo Persa</a:t>
            </a:r>
            <a:endParaRPr lang="es-CO" dirty="0"/>
          </a:p>
        </p:txBody>
      </p:sp>
      <p:sp>
        <p:nvSpPr>
          <p:cNvPr id="8" name="7 Flecha derecha"/>
          <p:cNvSpPr/>
          <p:nvPr/>
        </p:nvSpPr>
        <p:spPr>
          <a:xfrm>
            <a:off x="4211960" y="2060848"/>
            <a:ext cx="2160240" cy="484632"/>
          </a:xfrm>
          <a:prstGeom prst="right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Babilonia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91138"/>
                                        </p:tgtEl>
                                        <p:attrNameLst>
                                          <p:attrName>style.visibility</p:attrName>
                                        </p:attrNameLst>
                                      </p:cBhvr>
                                      <p:to>
                                        <p:strVal val="visible"/>
                                      </p:to>
                                    </p:set>
                                    <p:anim calcmode="lin" valueType="num">
                                      <p:cBhvr>
                                        <p:cTn id="22" dur="500" fill="hold"/>
                                        <p:tgtEl>
                                          <p:spTgt spid="91138"/>
                                        </p:tgtEl>
                                        <p:attrNameLst>
                                          <p:attrName>ppt_w</p:attrName>
                                        </p:attrNameLst>
                                      </p:cBhvr>
                                      <p:tavLst>
                                        <p:tav tm="0">
                                          <p:val>
                                            <p:fltVal val="0"/>
                                          </p:val>
                                        </p:tav>
                                        <p:tav tm="100000">
                                          <p:val>
                                            <p:strVal val="#ppt_w"/>
                                          </p:val>
                                        </p:tav>
                                      </p:tavLst>
                                    </p:anim>
                                    <p:anim calcmode="lin" valueType="num">
                                      <p:cBhvr>
                                        <p:cTn id="23" dur="500" fill="hold"/>
                                        <p:tgtEl>
                                          <p:spTgt spid="91138"/>
                                        </p:tgtEl>
                                        <p:attrNameLst>
                                          <p:attrName>ppt_h</p:attrName>
                                        </p:attrNameLst>
                                      </p:cBhvr>
                                      <p:tavLst>
                                        <p:tav tm="0">
                                          <p:val>
                                            <p:fltVal val="0"/>
                                          </p:val>
                                        </p:tav>
                                        <p:tav tm="100000">
                                          <p:val>
                                            <p:strVal val="#ppt_h"/>
                                          </p:val>
                                        </p:tav>
                                      </p:tavLst>
                                    </p:anim>
                                    <p:animEffect transition="in" filter="fade">
                                      <p:cBhvr>
                                        <p:cTn id="24" dur="500"/>
                                        <p:tgtEl>
                                          <p:spTgt spid="91138"/>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to="" calcmode="lin" valueType="num">
                                      <p:cBhvr>
                                        <p:cTn id="29" dur="1" fill="hold"/>
                                        <p:tgtEl>
                                          <p:spTgt spid="5"/>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to="" calcmode="lin" valueType="num">
                                      <p:cBhvr>
                                        <p:cTn id="34" dur="1" fill="hold"/>
                                        <p:tgtEl>
                                          <p:spTgt spid="6"/>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to="" calcmode="lin" valueType="num">
                                      <p:cBhvr>
                                        <p:cTn id="44"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P spid="5" grpId="0" animBg="1"/>
      <p:bldP spid="6" grpId="0" animBg="1"/>
      <p:bldP spid="7" grpId="0"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3">
              <a:lumMod val="20000"/>
              <a:lumOff val="80000"/>
            </a:schemeClr>
          </a:solidFill>
        </p:spPr>
        <p:txBody>
          <a:bodyPr>
            <a:normAutofit fontScale="92500" lnSpcReduction="20000"/>
          </a:bodyPr>
          <a:lstStyle/>
          <a:p>
            <a:pPr algn="ctr">
              <a:buNone/>
            </a:pPr>
            <a:r>
              <a:rPr lang="es-CO" dirty="0" smtClean="0"/>
              <a:t>     De la misma manera, rastrearemos en la historia para saber de donde procede el 25 de diciembre como día del sol. </a:t>
            </a:r>
          </a:p>
          <a:p>
            <a:pPr algn="ctr">
              <a:buNone/>
            </a:pPr>
            <a:r>
              <a:rPr lang="es-CO" dirty="0" smtClean="0"/>
              <a:t>    Veamos ahora lo que nos dice la Nueva Enciclopedia del Conocimiento Religioso, de Schaff – Herzog: </a:t>
            </a:r>
            <a:r>
              <a:rPr lang="es-CO" b="1" dirty="0" smtClean="0"/>
              <a:t>“No puede determinarse con precisión … hasta que punto la fecha de esta festividad dependió de la pagana Brumalia (25 de diciembre), que seguía a la Saturnalia (17 a 24 de diciembre) y conmemoraba el día más corto del año y el nuevo sol. </a:t>
            </a:r>
          </a:p>
          <a:p>
            <a:endParaRPr lang="es-CO" b="1" dirty="0" smtClean="0"/>
          </a:p>
          <a:p>
            <a:pPr algn="ctr">
              <a:buNone/>
            </a:pPr>
            <a:r>
              <a:rPr lang="es-CO" b="1" dirty="0" smtClean="0"/>
              <a:t>     Las festividades paganas de Saturnalia y Brumalia </a:t>
            </a:r>
            <a:r>
              <a:rPr lang="es-CO" b="1" u="sng" dirty="0" smtClean="0"/>
              <a:t>estaban demasiado arraigadas en las costumbres populares para ser suprimidas por la influencia cristiana…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bg1"/>
          </a:solidFill>
        </p:spPr>
        <p:txBody>
          <a:bodyPr>
            <a:normAutofit fontScale="92500" lnSpcReduction="20000"/>
          </a:bodyPr>
          <a:lstStyle/>
          <a:p>
            <a:pPr algn="ctr">
              <a:buNone/>
            </a:pPr>
            <a:r>
              <a:rPr lang="es-CO" b="1" dirty="0" smtClean="0"/>
              <a:t>    La festividad pagana, con su alboroto y jolgorio, </a:t>
            </a:r>
            <a:r>
              <a:rPr lang="es-CO" b="1" u="sng" dirty="0" smtClean="0">
                <a:solidFill>
                  <a:srgbClr val="0070C0"/>
                </a:solidFill>
              </a:rPr>
              <a:t>gustaba tanto que los cristianos vieron con agrado una excusa para continuar celebrándola sin mayores cambios en el espíritu y la forma de su observancia.</a:t>
            </a:r>
            <a:r>
              <a:rPr lang="es-CO" b="1" dirty="0" smtClean="0">
                <a:solidFill>
                  <a:srgbClr val="0070C0"/>
                </a:solidFill>
              </a:rPr>
              <a:t> </a:t>
            </a:r>
          </a:p>
          <a:p>
            <a:pPr>
              <a:buNone/>
            </a:pPr>
            <a:endParaRPr lang="es-CO" b="1" dirty="0" smtClean="0"/>
          </a:p>
          <a:p>
            <a:pPr algn="ctr">
              <a:buNone/>
            </a:pPr>
            <a:r>
              <a:rPr lang="es-CO" b="1" dirty="0" smtClean="0"/>
              <a:t>    Predicadores cristianos de Occidente y del Oriente Cercano protestaron contra la frivolidad indecorosa con que se celebraba el nacimiento de Cristo, mientras los cristianos de Mesopotamia </a:t>
            </a:r>
            <a:r>
              <a:rPr lang="es-CO" b="1" u="sng" dirty="0" smtClean="0">
                <a:solidFill>
                  <a:srgbClr val="0070C0"/>
                </a:solidFill>
              </a:rPr>
              <a:t>acusaban a sus hermanos occidentales de idolatría y de culto al Sol por aceptar como cristiana esta festividad pagana.”</a:t>
            </a:r>
            <a:r>
              <a:rPr lang="es-CO" dirty="0" smtClean="0"/>
              <a:t> (La Nueva Enciclopedia del Conocimiento Religioso, de Schaff – Herzog).</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b="1" dirty="0" smtClean="0">
                <a:latin typeface="Algerian" pitchFamily="82" charset="0"/>
              </a:rPr>
              <a:t>¿De donde procedía el pueblo romano?</a:t>
            </a:r>
            <a:endParaRPr lang="es-CO" b="1" dirty="0">
              <a:latin typeface="Algerian" pitchFamily="82" charset="0"/>
            </a:endParaRPr>
          </a:p>
        </p:txBody>
      </p:sp>
      <p:sp>
        <p:nvSpPr>
          <p:cNvPr id="3" name="2 Marcador de contenido"/>
          <p:cNvSpPr>
            <a:spLocks noGrp="1"/>
          </p:cNvSpPr>
          <p:nvPr>
            <p:ph idx="1"/>
          </p:nvPr>
        </p:nvSpPr>
        <p:spPr>
          <a:xfrm>
            <a:off x="457200" y="1600200"/>
            <a:ext cx="4834880" cy="4925144"/>
          </a:xfrm>
          <a:solidFill>
            <a:schemeClr val="accent2">
              <a:lumMod val="20000"/>
              <a:lumOff val="80000"/>
            </a:schemeClr>
          </a:solidFill>
        </p:spPr>
        <p:txBody>
          <a:bodyPr>
            <a:normAutofit fontScale="85000" lnSpcReduction="10000"/>
          </a:bodyPr>
          <a:lstStyle/>
          <a:p>
            <a:pPr algn="ctr">
              <a:buNone/>
            </a:pPr>
            <a:r>
              <a:rPr lang="es-CO" dirty="0" smtClean="0"/>
              <a:t>    </a:t>
            </a:r>
          </a:p>
          <a:p>
            <a:pPr algn="ctr">
              <a:buNone/>
            </a:pPr>
            <a:r>
              <a:rPr lang="es-CO" dirty="0" smtClean="0"/>
              <a:t> Téngase presente que el mundo romano había sido pagano. </a:t>
            </a:r>
          </a:p>
          <a:p>
            <a:pPr algn="ctr">
              <a:buNone/>
            </a:pPr>
            <a:endParaRPr lang="es-CO" dirty="0" smtClean="0"/>
          </a:p>
          <a:p>
            <a:pPr algn="ctr">
              <a:buNone/>
            </a:pPr>
            <a:r>
              <a:rPr lang="es-CO" dirty="0" smtClean="0"/>
              <a:t>Antes del siglo cuarto los cristianos eran pocos, aunque su número iba en aumento, y eran perseguidos por el gobierno y el pueblo pagano. </a:t>
            </a:r>
          </a:p>
          <a:p>
            <a:pPr algn="ctr">
              <a:buNone/>
            </a:pPr>
            <a:r>
              <a:rPr lang="es-CO" dirty="0" smtClean="0"/>
              <a:t>     </a:t>
            </a:r>
            <a:endParaRPr lang="es-CO" dirty="0"/>
          </a:p>
        </p:txBody>
      </p:sp>
      <p:pic>
        <p:nvPicPr>
          <p:cNvPr id="84994" name="Picture 2" descr="http://1.bp.blogspot.com/_OeBe9uGvelg/S_LkVDpgFcI/AAAAAAAAAK4/Oia5iXYKXgw/s1600/200703151848140balanza.gif"/>
          <p:cNvPicPr>
            <a:picLocks noChangeAspect="1" noChangeArrowheads="1"/>
          </p:cNvPicPr>
          <p:nvPr/>
        </p:nvPicPr>
        <p:blipFill>
          <a:blip r:embed="rId2" cstate="print"/>
          <a:srcRect/>
          <a:stretch>
            <a:fillRect/>
          </a:stretch>
        </p:blipFill>
        <p:spPr bwMode="auto">
          <a:xfrm>
            <a:off x="6228184" y="1867704"/>
            <a:ext cx="2553469" cy="3865552"/>
          </a:xfrm>
          <a:prstGeom prst="rect">
            <a:avLst/>
          </a:prstGeom>
          <a:noFill/>
        </p:spPr>
      </p:pic>
      <p:sp>
        <p:nvSpPr>
          <p:cNvPr id="6" name="5 Terminador"/>
          <p:cNvSpPr/>
          <p:nvPr/>
        </p:nvSpPr>
        <p:spPr>
          <a:xfrm>
            <a:off x="6012160" y="3573016"/>
            <a:ext cx="1224136" cy="64807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Cristianos </a:t>
            </a:r>
          </a:p>
        </p:txBody>
      </p:sp>
      <p:sp>
        <p:nvSpPr>
          <p:cNvPr id="7" name="6 Terminador"/>
          <p:cNvSpPr/>
          <p:nvPr/>
        </p:nvSpPr>
        <p:spPr>
          <a:xfrm>
            <a:off x="7668344" y="4365104"/>
            <a:ext cx="1224136" cy="57606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Paganos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84994"/>
                                        </p:tgtEl>
                                        <p:attrNameLst>
                                          <p:attrName>style.visibility</p:attrName>
                                        </p:attrNameLst>
                                      </p:cBhvr>
                                      <p:to>
                                        <p:strVal val="visible"/>
                                      </p:to>
                                    </p:set>
                                    <p:anim to="" calcmode="lin" valueType="num">
                                      <p:cBhvr>
                                        <p:cTn id="22" dur="1" fill="hold"/>
                                        <p:tgtEl>
                                          <p:spTgt spid="8499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266928" cy="5976664"/>
          </a:xfrm>
          <a:solidFill>
            <a:schemeClr val="accent6">
              <a:lumMod val="40000"/>
              <a:lumOff val="60000"/>
            </a:schemeClr>
          </a:solidFill>
        </p:spPr>
        <p:txBody>
          <a:bodyPr>
            <a:normAutofit fontScale="92500" lnSpcReduction="10000"/>
          </a:bodyPr>
          <a:lstStyle/>
          <a:p>
            <a:pPr algn="ctr">
              <a:buNone/>
            </a:pPr>
            <a:r>
              <a:rPr lang="es-CO" dirty="0" smtClean="0"/>
              <a:t> </a:t>
            </a:r>
          </a:p>
          <a:p>
            <a:pPr algn="ctr">
              <a:buNone/>
            </a:pPr>
            <a:r>
              <a:rPr lang="es-CO" dirty="0" smtClean="0"/>
              <a:t>Pero con el advenimiento del Emperador Constantino, quien en el siglo cuarto se declaró cristiano y elevó al cristianismo a un nivel de</a:t>
            </a:r>
            <a:r>
              <a:rPr lang="es-CO" sz="3300" dirty="0" smtClean="0"/>
              <a:t> </a:t>
            </a:r>
            <a:r>
              <a:rPr lang="es-CO" sz="3300" b="1" u="sng" dirty="0" smtClean="0">
                <a:solidFill>
                  <a:srgbClr val="0070C0"/>
                </a:solidFill>
              </a:rPr>
              <a:t>igualdad</a:t>
            </a:r>
            <a:r>
              <a:rPr lang="es-CO" b="1" u="sng" dirty="0" smtClean="0">
                <a:solidFill>
                  <a:srgbClr val="0070C0"/>
                </a:solidFill>
              </a:rPr>
              <a:t> </a:t>
            </a:r>
            <a:r>
              <a:rPr lang="es-CO" dirty="0" smtClean="0"/>
              <a:t>con el paganismo, el mundo romano comenzó a aceptar este cristianismo popularizado y los nuevos adeptos sumaron centenares de millares.</a:t>
            </a:r>
          </a:p>
          <a:p>
            <a:pPr>
              <a:buNone/>
            </a:pPr>
            <a:r>
              <a:rPr lang="es-CO" dirty="0" smtClean="0"/>
              <a:t>     </a:t>
            </a:r>
          </a:p>
          <a:p>
            <a:endParaRPr lang="es-CO" dirty="0"/>
          </a:p>
        </p:txBody>
      </p:sp>
      <p:pic>
        <p:nvPicPr>
          <p:cNvPr id="1026" name="Picture 2" descr="http://t0.gstatic.com/images?q=tbn:ANd9GcSQWqK8a44PIg2qHoO-J0PcriBi6mSNFfeD_pcbcYZWo8qJWKXRQA"/>
          <p:cNvPicPr>
            <a:picLocks noChangeAspect="1" noChangeArrowheads="1"/>
          </p:cNvPicPr>
          <p:nvPr/>
        </p:nvPicPr>
        <p:blipFill>
          <a:blip r:embed="rId2" cstate="print"/>
          <a:srcRect/>
          <a:stretch>
            <a:fillRect/>
          </a:stretch>
        </p:blipFill>
        <p:spPr bwMode="auto">
          <a:xfrm>
            <a:off x="5868144" y="1124744"/>
            <a:ext cx="3096344" cy="4248472"/>
          </a:xfrm>
          <a:prstGeom prst="rect">
            <a:avLst/>
          </a:prstGeom>
          <a:noFill/>
        </p:spPr>
      </p:pic>
      <p:sp>
        <p:nvSpPr>
          <p:cNvPr id="5" name="4 Terminador"/>
          <p:cNvSpPr/>
          <p:nvPr/>
        </p:nvSpPr>
        <p:spPr>
          <a:xfrm>
            <a:off x="5940152" y="3933056"/>
            <a:ext cx="1296144" cy="43204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600" dirty="0" smtClean="0"/>
              <a:t>Paganism</a:t>
            </a:r>
            <a:r>
              <a:rPr lang="es-CO" dirty="0" smtClean="0"/>
              <a:t>o</a:t>
            </a:r>
            <a:endParaRPr lang="es-CO" dirty="0"/>
          </a:p>
        </p:txBody>
      </p:sp>
      <p:sp>
        <p:nvSpPr>
          <p:cNvPr id="6" name="5 Terminador"/>
          <p:cNvSpPr/>
          <p:nvPr/>
        </p:nvSpPr>
        <p:spPr>
          <a:xfrm>
            <a:off x="7596336" y="3933056"/>
            <a:ext cx="1368152" cy="43204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1600" dirty="0" smtClean="0"/>
              <a:t>Cristianismo</a:t>
            </a:r>
            <a:endParaRPr lang="es-CO"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to="" calcmode="lin" valueType="num">
                                      <p:cBhvr>
                                        <p:cTn id="28"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sz="6000" dirty="0" smtClean="0">
                <a:latin typeface="Bodoni MT Poster Compressed" pitchFamily="18" charset="0"/>
              </a:rPr>
              <a:t>¿Qué otro punto hay que considerar?</a:t>
            </a:r>
            <a:endParaRPr lang="es-CO" sz="6000" dirty="0">
              <a:latin typeface="Bodoni MT Poster Compressed" pitchFamily="18" charset="0"/>
            </a:endParaRPr>
          </a:p>
        </p:txBody>
      </p:sp>
      <p:sp>
        <p:nvSpPr>
          <p:cNvPr id="3" name="2 Marcador de contenido"/>
          <p:cNvSpPr>
            <a:spLocks noGrp="1"/>
          </p:cNvSpPr>
          <p:nvPr>
            <p:ph idx="1"/>
          </p:nvPr>
        </p:nvSpPr>
        <p:spPr>
          <a:xfrm>
            <a:off x="457200" y="1600200"/>
            <a:ext cx="5698976" cy="4781128"/>
          </a:xfrm>
          <a:solidFill>
            <a:schemeClr val="accent6">
              <a:lumMod val="60000"/>
              <a:lumOff val="40000"/>
            </a:schemeClr>
          </a:solidFill>
        </p:spPr>
        <p:txBody>
          <a:bodyPr>
            <a:normAutofit fontScale="92500" lnSpcReduction="10000"/>
          </a:bodyPr>
          <a:lstStyle/>
          <a:p>
            <a:pPr algn="ctr">
              <a:buNone/>
            </a:pPr>
            <a:r>
              <a:rPr lang="es-CO" dirty="0" smtClean="0"/>
              <a:t>   Tengamos en cuenta que esta gente había sido </a:t>
            </a:r>
            <a:r>
              <a:rPr lang="es-CO" sz="3500" b="1" u="sng" dirty="0" smtClean="0">
                <a:solidFill>
                  <a:srgbClr val="0070C0"/>
                </a:solidFill>
              </a:rPr>
              <a:t>EDUCADA EN LAS</a:t>
            </a:r>
            <a:r>
              <a:rPr lang="es-CO" sz="3500" u="sng" dirty="0" smtClean="0"/>
              <a:t> </a:t>
            </a:r>
            <a:r>
              <a:rPr lang="es-CO" sz="3500" b="1" u="sng" dirty="0" smtClean="0">
                <a:solidFill>
                  <a:srgbClr val="0070C0"/>
                </a:solidFill>
              </a:rPr>
              <a:t>COSTUMBRES PAGANAS</a:t>
            </a:r>
            <a:r>
              <a:rPr lang="es-CO" dirty="0" smtClean="0"/>
              <a:t>, siendo la principal aquella fiesta idólatra del </a:t>
            </a:r>
            <a:r>
              <a:rPr lang="es-CO" b="1" u="sng" dirty="0" smtClean="0">
                <a:solidFill>
                  <a:srgbClr val="0070C0"/>
                </a:solidFill>
              </a:rPr>
              <a:t>25 de diciembre</a:t>
            </a:r>
            <a:r>
              <a:rPr lang="es-CO" dirty="0" smtClean="0"/>
              <a:t>. </a:t>
            </a:r>
          </a:p>
          <a:p>
            <a:pPr algn="ctr">
              <a:buNone/>
            </a:pPr>
            <a:endParaRPr lang="es-CO" dirty="0" smtClean="0"/>
          </a:p>
          <a:p>
            <a:pPr algn="ctr">
              <a:buNone/>
            </a:pPr>
            <a:r>
              <a:rPr lang="es-CO" dirty="0" smtClean="0"/>
              <a:t>    Era una fiesta de </a:t>
            </a:r>
            <a:r>
              <a:rPr lang="es-CO" b="1" dirty="0" smtClean="0"/>
              <a:t>alegría y gozaba de un espíritu especial</a:t>
            </a:r>
            <a:r>
              <a:rPr lang="es-CO" dirty="0" smtClean="0"/>
              <a:t>. Esto ¡Le gustaba al pueblo! ¡Y no querían suprimirla! </a:t>
            </a:r>
            <a:endParaRPr lang="es-CO" dirty="0"/>
          </a:p>
        </p:txBody>
      </p:sp>
      <p:pic>
        <p:nvPicPr>
          <p:cNvPr id="84994" name="Picture 2" descr="http://t2.gstatic.com/images?q=tbn:ANd9GcRL6Edwnp43wBZJkJIwxkUbUy2iITLHRRV6HVOWPtJv5UtFNOeYbQ"/>
          <p:cNvPicPr>
            <a:picLocks noChangeAspect="1" noChangeArrowheads="1"/>
          </p:cNvPicPr>
          <p:nvPr/>
        </p:nvPicPr>
        <p:blipFill>
          <a:blip r:embed="rId2" cstate="print"/>
          <a:srcRect/>
          <a:stretch>
            <a:fillRect/>
          </a:stretch>
        </p:blipFill>
        <p:spPr bwMode="auto">
          <a:xfrm>
            <a:off x="6876256" y="1700808"/>
            <a:ext cx="1818903" cy="1872208"/>
          </a:xfrm>
          <a:prstGeom prst="rect">
            <a:avLst/>
          </a:prstGeom>
          <a:noFill/>
        </p:spPr>
      </p:pic>
      <p:pic>
        <p:nvPicPr>
          <p:cNvPr id="84996" name="Picture 4" descr="http://t2.gstatic.com/images?q=tbn:ANd9GcRf6P5pTXTqk100i9KaVAnNgtZP4LfJLXMb85dNiyQfMrhly5w6"/>
          <p:cNvPicPr>
            <a:picLocks noChangeAspect="1" noChangeArrowheads="1"/>
          </p:cNvPicPr>
          <p:nvPr/>
        </p:nvPicPr>
        <p:blipFill>
          <a:blip r:embed="rId3" cstate="print"/>
          <a:srcRect/>
          <a:stretch>
            <a:fillRect/>
          </a:stretch>
        </p:blipFill>
        <p:spPr bwMode="auto">
          <a:xfrm>
            <a:off x="6444208" y="3717032"/>
            <a:ext cx="2428875" cy="1728192"/>
          </a:xfrm>
          <a:prstGeom prst="rect">
            <a:avLst/>
          </a:prstGeom>
          <a:noFill/>
        </p:spPr>
      </p:pic>
      <p:sp>
        <p:nvSpPr>
          <p:cNvPr id="7" name="6 Terminador"/>
          <p:cNvSpPr/>
          <p:nvPr/>
        </p:nvSpPr>
        <p:spPr>
          <a:xfrm>
            <a:off x="6372200" y="5517232"/>
            <a:ext cx="2448272" cy="1080120"/>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Se repitió lo que había pasado frente al Jordán (Léase Números 25:1-2).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84994"/>
                                        </p:tgtEl>
                                        <p:attrNameLst>
                                          <p:attrName>style.visibility</p:attrName>
                                        </p:attrNameLst>
                                      </p:cBhvr>
                                      <p:to>
                                        <p:strVal val="visible"/>
                                      </p:to>
                                    </p:set>
                                    <p:anim to="" calcmode="lin" valueType="num">
                                      <p:cBhvr>
                                        <p:cTn id="27" dur="1" fill="hold"/>
                                        <p:tgtEl>
                                          <p:spTgt spid="8499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84996"/>
                                        </p:tgtEl>
                                        <p:attrNameLst>
                                          <p:attrName>style.visibility</p:attrName>
                                        </p:attrNameLst>
                                      </p:cBhvr>
                                      <p:to>
                                        <p:strVal val="visible"/>
                                      </p:to>
                                    </p:set>
                                    <p:anim to="" calcmode="lin" valueType="num">
                                      <p:cBhvr>
                                        <p:cTn id="32" dur="1" fill="hold"/>
                                        <p:tgtEl>
                                          <p:spTgt spid="8499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to="" calcmode="lin" valueType="num">
                                      <p:cBhvr>
                                        <p:cTn id="3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192688"/>
          </a:xfrm>
          <a:solidFill>
            <a:schemeClr val="accent2">
              <a:lumMod val="20000"/>
              <a:lumOff val="80000"/>
            </a:schemeClr>
          </a:solidFill>
        </p:spPr>
        <p:txBody>
          <a:bodyPr>
            <a:normAutofit fontScale="77500" lnSpcReduction="20000"/>
          </a:bodyPr>
          <a:lstStyle/>
          <a:p>
            <a:pPr>
              <a:buNone/>
            </a:pPr>
            <a:r>
              <a:rPr lang="es-CO" dirty="0" smtClean="0"/>
              <a:t>            El artículo ya citado de La Nueva Enciclopedia del Conocimiento Religioso, de Schaff – Herzog explica cómo el reconocimiento del día domingo por parte de Constantino, día en que antes los paganos adoraban al Sol, y cómo la influencia del maniqueísmo pagano, </a:t>
            </a:r>
            <a:r>
              <a:rPr lang="es-CO" u="sng" dirty="0" smtClean="0"/>
              <a:t>que identificaba al Hijo de Dios  con el sol, </a:t>
            </a:r>
            <a:r>
              <a:rPr lang="es-CO" dirty="0" smtClean="0"/>
              <a:t>dieron motivo a estos paganos del siglo cuarto, ahora “convertidos” en masa al cristianismo, para acomodarle a su fiesta pagana del 25 de diciembre (día del nacimiento del dios sol) el título de día del nacimiento del Hijo de Dios. Su contactos con ellas se derivaron numerosos fenómenos de fusión doctrinal.</a:t>
            </a:r>
          </a:p>
          <a:p>
            <a:pPr algn="ctr">
              <a:buNone/>
            </a:pPr>
            <a:endParaRPr lang="es-CO" dirty="0" smtClean="0"/>
          </a:p>
          <a:p>
            <a:pPr>
              <a:buNone/>
            </a:pPr>
            <a:endParaRPr lang="es-CO" dirty="0" smtClean="0"/>
          </a:p>
          <a:p>
            <a:pPr>
              <a:buNone/>
            </a:pPr>
            <a:r>
              <a:rPr lang="es-CO" dirty="0" smtClean="0"/>
              <a:t>     Nota (</a:t>
            </a:r>
            <a:r>
              <a:rPr lang="es-CO" b="1" dirty="0" smtClean="0"/>
              <a:t>Maniqueísmo</a:t>
            </a:r>
            <a:r>
              <a:rPr lang="es-CO" dirty="0" smtClean="0"/>
              <a:t> es el nombre que recibe la </a:t>
            </a:r>
            <a:r>
              <a:rPr lang="es-CO" dirty="0" smtClean="0">
                <a:hlinkClick r:id="rId2" action="ppaction://hlinkfile" tooltip="Religión universal"/>
              </a:rPr>
              <a:t>religión universalista</a:t>
            </a:r>
            <a:r>
              <a:rPr lang="es-CO" dirty="0" smtClean="0"/>
              <a:t> fundada por el sabio persa </a:t>
            </a:r>
            <a:r>
              <a:rPr lang="es-CO" dirty="0" smtClean="0">
                <a:hlinkClick r:id="rId3" action="ppaction://hlinkfile" tooltip="Mani"/>
              </a:rPr>
              <a:t>Mani</a:t>
            </a:r>
            <a:r>
              <a:rPr lang="es-CO" dirty="0" smtClean="0"/>
              <a:t> (o Manes) (c. 215-276), que se creyó el último de los profetas enviados por Dios a la humanidad. De esta fusión resultaron las </a:t>
            </a:r>
            <a:r>
              <a:rPr lang="es-ES" dirty="0" smtClean="0"/>
              <a:t>Medalhas, Crucifixos,Imagens,Quadros Santos. </a:t>
            </a:r>
            <a:endParaRPr lang="es-CO" dirty="0" smtClean="0"/>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5050904" cy="5433467"/>
          </a:xfrm>
        </p:spPr>
        <p:txBody>
          <a:bodyPr>
            <a:normAutofit fontScale="92500"/>
          </a:bodyPr>
          <a:lstStyle/>
          <a:p>
            <a:pPr algn="ctr">
              <a:buNone/>
            </a:pPr>
            <a:r>
              <a:rPr lang="es-CO" dirty="0" smtClean="0"/>
              <a:t>     ¡Así fue como la “Navidad” se introdujo en nuestro mundo occidental! </a:t>
            </a:r>
          </a:p>
          <a:p>
            <a:pPr algn="ctr"/>
            <a:endParaRPr lang="es-CO" dirty="0" smtClean="0"/>
          </a:p>
          <a:p>
            <a:pPr algn="ctr">
              <a:buNone/>
            </a:pPr>
            <a:r>
              <a:rPr lang="es-CO" dirty="0" smtClean="0"/>
              <a:t>   Aunque le demos otro nombre, sigue siendo la misma fiesta pagana de culto al dios sol. Solo ha cambiado de nombre. Podemos llamar liebre a un león, mas no por eso deja de ser león.</a:t>
            </a:r>
          </a:p>
          <a:p>
            <a:endParaRPr lang="es-CO" dirty="0"/>
          </a:p>
        </p:txBody>
      </p:sp>
      <p:pic>
        <p:nvPicPr>
          <p:cNvPr id="162818" name="Picture 2" descr="http://t0.gstatic.com/images?q=tbn:ANd9GcSzhRW1-rp8E2T-I0zhqT-auxPJaaIhe2GBFzhtSQWV_7V95FHhTA"/>
          <p:cNvPicPr>
            <a:picLocks noChangeAspect="1" noChangeArrowheads="1"/>
          </p:cNvPicPr>
          <p:nvPr/>
        </p:nvPicPr>
        <p:blipFill>
          <a:blip r:embed="rId2" cstate="print"/>
          <a:srcRect/>
          <a:stretch>
            <a:fillRect/>
          </a:stretch>
        </p:blipFill>
        <p:spPr bwMode="auto">
          <a:xfrm>
            <a:off x="5868144" y="1700808"/>
            <a:ext cx="2880320"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62818"/>
                                        </p:tgtEl>
                                        <p:attrNameLst>
                                          <p:attrName>style.visibility</p:attrName>
                                        </p:attrNameLst>
                                      </p:cBhvr>
                                      <p:to>
                                        <p:strVal val="visible"/>
                                      </p:to>
                                    </p:set>
                                    <p:anim to="" calcmode="lin" valueType="num">
                                      <p:cBhvr>
                                        <p:cTn id="17" dur="1" fill="hold"/>
                                        <p:tgtEl>
                                          <p:spTgt spid="16281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rgbClr val="92D050"/>
          </a:solidFill>
        </p:spPr>
        <p:txBody>
          <a:bodyPr>
            <a:normAutofit fontScale="92500" lnSpcReduction="10000"/>
          </a:bodyPr>
          <a:lstStyle/>
          <a:p>
            <a:pPr algn="ctr">
              <a:buNone/>
            </a:pPr>
            <a:r>
              <a:rPr lang="es-CO" dirty="0" smtClean="0"/>
              <a:t>    </a:t>
            </a:r>
          </a:p>
          <a:p>
            <a:pPr algn="ctr">
              <a:buNone/>
            </a:pPr>
            <a:r>
              <a:rPr lang="es-CO" dirty="0" smtClean="0"/>
              <a:t>Hemos visto que la Navidad llegó al mundo por medio de la Iglesia Católica y que ella la recibió del paganismo.</a:t>
            </a:r>
          </a:p>
          <a:p>
            <a:pPr>
              <a:buNone/>
            </a:pPr>
            <a:endParaRPr lang="es-CO" dirty="0" smtClean="0"/>
          </a:p>
          <a:p>
            <a:pPr algn="ctr">
              <a:buNone/>
            </a:pPr>
            <a:r>
              <a:rPr lang="es-CO" dirty="0" smtClean="0"/>
              <a:t>     Pero,</a:t>
            </a:r>
            <a:r>
              <a:rPr lang="es-CO" sz="3900" b="1" dirty="0" smtClean="0">
                <a:solidFill>
                  <a:srgbClr val="FF0000"/>
                </a:solidFill>
                <a:latin typeface="Agency FB" pitchFamily="34" charset="0"/>
              </a:rPr>
              <a:t> ¿de donde la sacaron los paganos? </a:t>
            </a:r>
          </a:p>
          <a:p>
            <a:pPr algn="ctr">
              <a:buNone/>
            </a:pPr>
            <a:endParaRPr lang="es-CO" sz="3900" b="1" dirty="0" smtClean="0">
              <a:solidFill>
                <a:srgbClr val="FF0000"/>
              </a:solidFill>
              <a:latin typeface="Agency FB" pitchFamily="34" charset="0"/>
            </a:endParaRPr>
          </a:p>
          <a:p>
            <a:pPr algn="ctr">
              <a:buNone/>
            </a:pPr>
            <a:r>
              <a:rPr lang="es-CO" sz="3900" b="1" dirty="0" smtClean="0">
                <a:solidFill>
                  <a:srgbClr val="FF0000"/>
                </a:solidFill>
                <a:latin typeface="Agency FB" pitchFamily="34" charset="0"/>
              </a:rPr>
              <a:t>       ¿Cuál fue su verdadero origen?</a:t>
            </a:r>
          </a:p>
          <a:p>
            <a:pPr>
              <a:buNone/>
            </a:pPr>
            <a:endParaRPr lang="es-CO" dirty="0" smtClean="0"/>
          </a:p>
          <a:p>
            <a:pPr>
              <a:buNone/>
            </a:pPr>
            <a:endParaRPr lang="es-CO" dirty="0" smtClean="0"/>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3970784" cy="3816423"/>
          </a:xfrm>
          <a:solidFill>
            <a:schemeClr val="accent2">
              <a:lumMod val="20000"/>
              <a:lumOff val="80000"/>
            </a:schemeClr>
          </a:solidFill>
        </p:spPr>
        <p:txBody>
          <a:bodyPr>
            <a:normAutofit fontScale="85000" lnSpcReduction="20000"/>
          </a:bodyPr>
          <a:lstStyle/>
          <a:p>
            <a:pPr algn="ctr">
              <a:buNone/>
            </a:pPr>
            <a:r>
              <a:rPr lang="es-CO" dirty="0" smtClean="0"/>
              <a:t>    </a:t>
            </a:r>
          </a:p>
          <a:p>
            <a:pPr algn="ctr">
              <a:buNone/>
            </a:pPr>
            <a:r>
              <a:rPr lang="es-CO" sz="4400" dirty="0" smtClean="0"/>
              <a:t>     Recordemos la bestia de Apoc.13:2, donde sus componentes aparecen de Roma hacia atrás.</a:t>
            </a:r>
          </a:p>
          <a:p>
            <a:pPr algn="ctr">
              <a:buNone/>
            </a:pPr>
            <a:r>
              <a:rPr lang="es-CO" sz="4400" dirty="0" smtClean="0"/>
              <a:t> </a:t>
            </a:r>
            <a:endParaRPr lang="es-CO" sz="4400" dirty="0"/>
          </a:p>
        </p:txBody>
      </p:sp>
      <p:pic>
        <p:nvPicPr>
          <p:cNvPr id="4" name="Picture 2" descr="http://t2.gstatic.com/images?q=tbn:ANd9GcSfxylSnD7PECx_GczwRSzSR_T-6s7fmRv8tfGRMD7kh5fmULQP"/>
          <p:cNvPicPr>
            <a:picLocks noChangeAspect="1" noChangeArrowheads="1"/>
          </p:cNvPicPr>
          <p:nvPr/>
        </p:nvPicPr>
        <p:blipFill>
          <a:blip r:embed="rId2" cstate="print"/>
          <a:srcRect/>
          <a:stretch>
            <a:fillRect/>
          </a:stretch>
        </p:blipFill>
        <p:spPr bwMode="auto">
          <a:xfrm>
            <a:off x="6156176" y="332656"/>
            <a:ext cx="2736304" cy="4968552"/>
          </a:xfrm>
          <a:prstGeom prst="rect">
            <a:avLst/>
          </a:prstGeom>
          <a:noFill/>
        </p:spPr>
      </p:pic>
      <p:sp>
        <p:nvSpPr>
          <p:cNvPr id="5" name="4 Flecha derecha"/>
          <p:cNvSpPr/>
          <p:nvPr/>
        </p:nvSpPr>
        <p:spPr>
          <a:xfrm>
            <a:off x="4788024" y="476672"/>
            <a:ext cx="1800200" cy="720080"/>
          </a:xfrm>
          <a:prstGeom prst="rightArrow">
            <a:avLst>
              <a:gd name="adj1" fmla="val 50000"/>
              <a:gd name="adj2" fmla="val 50000"/>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Babilonia</a:t>
            </a:r>
            <a:endParaRPr lang="es-CO" dirty="0"/>
          </a:p>
        </p:txBody>
      </p:sp>
      <p:sp>
        <p:nvSpPr>
          <p:cNvPr id="6" name="5 Flecha derecha"/>
          <p:cNvSpPr/>
          <p:nvPr/>
        </p:nvSpPr>
        <p:spPr>
          <a:xfrm>
            <a:off x="4644008" y="3933056"/>
            <a:ext cx="1944216" cy="79208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Roma</a:t>
            </a:r>
            <a:endParaRPr lang="es-CO" dirty="0"/>
          </a:p>
        </p:txBody>
      </p:sp>
      <p:sp>
        <p:nvSpPr>
          <p:cNvPr id="8" name="7 Flecha derecha"/>
          <p:cNvSpPr/>
          <p:nvPr/>
        </p:nvSpPr>
        <p:spPr>
          <a:xfrm>
            <a:off x="4716016" y="1700808"/>
            <a:ext cx="1800200" cy="79208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Medos  y Persas</a:t>
            </a:r>
            <a:endParaRPr lang="es-CO" dirty="0"/>
          </a:p>
        </p:txBody>
      </p:sp>
      <p:sp>
        <p:nvSpPr>
          <p:cNvPr id="9" name="8 Flecha derecha"/>
          <p:cNvSpPr/>
          <p:nvPr/>
        </p:nvSpPr>
        <p:spPr>
          <a:xfrm>
            <a:off x="4716016" y="2852936"/>
            <a:ext cx="1872208" cy="64807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Grecia</a:t>
            </a:r>
            <a:endParaRPr lang="es-CO" dirty="0"/>
          </a:p>
        </p:txBody>
      </p:sp>
      <p:sp>
        <p:nvSpPr>
          <p:cNvPr id="10" name="9 Terminador"/>
          <p:cNvSpPr/>
          <p:nvPr/>
        </p:nvSpPr>
        <p:spPr>
          <a:xfrm>
            <a:off x="5508104" y="5157192"/>
            <a:ext cx="3312368" cy="170080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Lo que quiere decir la profecía es que estas doctrinas las  heredo el Cuerno Pequeño o sea  la Iglesia Católica,  de Roma , Grecia, Medopercia y Balilonia.</a:t>
            </a:r>
          </a:p>
        </p:txBody>
      </p:sp>
      <p:sp>
        <p:nvSpPr>
          <p:cNvPr id="11" name="10 Terminador"/>
          <p:cNvSpPr/>
          <p:nvPr/>
        </p:nvSpPr>
        <p:spPr>
          <a:xfrm>
            <a:off x="323528" y="4653136"/>
            <a:ext cx="4752528" cy="1944216"/>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En Daniel 7:4-8, aparecen estas bestias de atrás hacia adelante, hacia el futuro así: León, Oso, Leopardo y Bestia espantosa, cuerno pequeño.  En Apoc.13:2,  aparecen  hacia atrás porque estos imperios ya habían desaparecido. </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to="" calcmode="lin" valueType="num">
                                      <p:cBhvr>
                                        <p:cTn id="32" dur="1" fill="hold"/>
                                        <p:tgtEl>
                                          <p:spTgt spid="9"/>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ppt_x"/>
                                          </p:val>
                                        </p:tav>
                                        <p:tav tm="100000">
                                          <p:val>
                                            <p:strVal val="#ppt_x"/>
                                          </p:val>
                                        </p:tav>
                                      </p:tavLst>
                                    </p:anim>
                                    <p:anim calcmode="lin" valueType="num">
                                      <p:cBhvr additive="base">
                                        <p:cTn id="4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to="" calcmode="lin" valueType="num">
                                      <p:cBhvr>
                                        <p:cTn id="48" dur="1" fill="hold"/>
                                        <p:tgtEl>
                                          <p:spTgt spid="11"/>
                                        </p:tgtEl>
                                        <p:attrNameLst>
                                          <p:attrName/>
                                        </p:attrNameLst>
                                      </p:cBhvr>
                                    </p:anim>
                                  </p:childTnLst>
                                </p:cTn>
                              </p:par>
                            </p:childTnLst>
                          </p:cTn>
                        </p:par>
                      </p:childTnLst>
                    </p:cTn>
                  </p:par>
                  <p:par>
                    <p:cTn id="49" fill="hold">
                      <p:stCondLst>
                        <p:cond delay="indefinite"/>
                      </p:stCondLst>
                      <p:childTnLst>
                        <p:par>
                          <p:cTn id="50" fill="hold">
                            <p:stCondLst>
                              <p:cond delay="0"/>
                            </p:stCondLst>
                            <p:childTnLst>
                              <p:par>
                                <p:cTn id="51" presetID="24" presetClass="entr" presetSubtype="0"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anim to="" calcmode="lin" valueType="num">
                                      <p:cBhvr>
                                        <p:cTn id="53"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P spid="8" grpId="0" animBg="1"/>
      <p:bldP spid="9" grpId="0" animBg="1"/>
      <p:bldP spid="10" grpId="0" animBg="1"/>
      <p:bldP spid="1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a:solidFill>
            <a:schemeClr val="accent6">
              <a:lumMod val="40000"/>
              <a:lumOff val="60000"/>
            </a:schemeClr>
          </a:solidFill>
        </p:spPr>
        <p:txBody>
          <a:bodyPr>
            <a:normAutofit/>
          </a:bodyPr>
          <a:lstStyle/>
          <a:p>
            <a:pPr algn="ctr">
              <a:buNone/>
            </a:pPr>
            <a:r>
              <a:rPr lang="es-CO" dirty="0" smtClean="0"/>
              <a:t>    Por lo tanto la Navidad es una de las principales tradiciones del sistema corrupto llamado Babilonia, y como tal es censurado en las profecías y enseñanzas bíblicas.</a:t>
            </a:r>
          </a:p>
          <a:p>
            <a:pPr>
              <a:buNone/>
            </a:pPr>
            <a:endParaRPr lang="es-CO" dirty="0" smtClean="0"/>
          </a:p>
          <a:p>
            <a:pPr>
              <a:buNone/>
            </a:pPr>
            <a:r>
              <a:rPr lang="es-CO" dirty="0" smtClean="0"/>
              <a:t>       </a:t>
            </a:r>
            <a:r>
              <a:rPr lang="es-CO" sz="3600" b="1" dirty="0" smtClean="0">
                <a:solidFill>
                  <a:srgbClr val="FF0000"/>
                </a:solidFill>
              </a:rPr>
              <a:t> ¿Dónde tiene sus raíces la Navidad?</a:t>
            </a:r>
          </a:p>
          <a:p>
            <a:pPr algn="ctr">
              <a:buNone/>
            </a:pPr>
            <a:endParaRPr lang="es-CO" dirty="0" smtClean="0"/>
          </a:p>
          <a:p>
            <a:pPr algn="ctr">
              <a:buNone/>
            </a:pPr>
            <a:r>
              <a:rPr lang="es-CO" u="sng" dirty="0" smtClean="0">
                <a:solidFill>
                  <a:srgbClr val="FF0000"/>
                </a:solidFill>
              </a:rPr>
              <a:t>¡</a:t>
            </a:r>
            <a:r>
              <a:rPr lang="es-CO" sz="2800" b="1" u="sng" dirty="0" smtClean="0">
                <a:solidFill>
                  <a:srgbClr val="FF0000"/>
                </a:solidFill>
              </a:rPr>
              <a:t>Tiene sus raíces en la antigua Babilonia de Nimrod</a:t>
            </a:r>
            <a:r>
              <a:rPr lang="es-CO" u="sng" dirty="0" smtClean="0">
                <a:solidFill>
                  <a:srgbClr val="FF0000"/>
                </a:solidFill>
              </a:rPr>
              <a:t>! </a:t>
            </a:r>
            <a:r>
              <a:rPr lang="es-CO" dirty="0" smtClean="0"/>
              <a:t>Si, data de la época inmediatamente posterior al diluvio.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338936" cy="5976664"/>
          </a:xfrm>
        </p:spPr>
        <p:txBody>
          <a:bodyPr>
            <a:normAutofit fontScale="85000" lnSpcReduction="10000"/>
          </a:bodyPr>
          <a:lstStyle/>
          <a:p>
            <a:pPr algn="ctr">
              <a:buNone/>
            </a:pPr>
            <a:r>
              <a:rPr lang="es-CO" dirty="0" smtClean="0"/>
              <a:t>    </a:t>
            </a:r>
          </a:p>
          <a:p>
            <a:pPr algn="ctr">
              <a:buNone/>
            </a:pPr>
            <a:endParaRPr lang="es-CO" dirty="0" smtClean="0"/>
          </a:p>
          <a:p>
            <a:pPr algn="ctr">
              <a:buNone/>
            </a:pPr>
            <a:r>
              <a:rPr lang="es-CO" dirty="0" smtClean="0"/>
              <a:t>Nimrod, (hijo de Cus, hijo de Cam, hijo de Noé. Ver: Génesis 10:1-10), </a:t>
            </a:r>
          </a:p>
          <a:p>
            <a:pPr algn="ctr">
              <a:buNone/>
            </a:pPr>
            <a:endParaRPr lang="es-CO" dirty="0" smtClean="0"/>
          </a:p>
          <a:p>
            <a:pPr algn="ctr">
              <a:buNone/>
            </a:pPr>
            <a:r>
              <a:rPr lang="es-CO" dirty="0" smtClean="0"/>
              <a:t>Fue el verdadero fundador del sistema babilónico, sistema de la competencia organizada, de imperios y gobiernos humanos, del sistema económico del lucro, el cual se ha apoderado del mundo desde entonces. </a:t>
            </a:r>
          </a:p>
          <a:p>
            <a:endParaRPr lang="es-CO" dirty="0" smtClean="0"/>
          </a:p>
          <a:p>
            <a:pPr algn="ctr">
              <a:buNone/>
            </a:pPr>
            <a:r>
              <a:rPr lang="es-CO" dirty="0" smtClean="0"/>
              <a:t>     </a:t>
            </a:r>
            <a:endParaRPr lang="es-CO" dirty="0"/>
          </a:p>
        </p:txBody>
      </p:sp>
      <p:pic>
        <p:nvPicPr>
          <p:cNvPr id="81922" name="Picture 2" descr="http://t0.gstatic.com/images?q=tbn:ANd9GcSxMwXp8XgO3VsvBt6c58YS0ls4ROF3h30gf_a_NZZ5uZChasyB"/>
          <p:cNvPicPr>
            <a:picLocks noChangeAspect="1" noChangeArrowheads="1"/>
          </p:cNvPicPr>
          <p:nvPr/>
        </p:nvPicPr>
        <p:blipFill>
          <a:blip r:embed="rId2" cstate="print"/>
          <a:srcRect/>
          <a:stretch>
            <a:fillRect/>
          </a:stretch>
        </p:blipFill>
        <p:spPr bwMode="auto">
          <a:xfrm>
            <a:off x="5940152" y="980728"/>
            <a:ext cx="2952328" cy="48245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anim to="" calcmode="lin" valueType="num">
                                      <p:cBhvr>
                                        <p:cTn id="7" dur="1" fill="hold"/>
                                        <p:tgtEl>
                                          <p:spTgt spid="819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762872" cy="5904656"/>
          </a:xfrm>
          <a:solidFill>
            <a:schemeClr val="accent1">
              <a:lumMod val="40000"/>
              <a:lumOff val="60000"/>
            </a:schemeClr>
          </a:solidFill>
        </p:spPr>
        <p:txBody>
          <a:bodyPr>
            <a:normAutofit/>
          </a:bodyPr>
          <a:lstStyle/>
          <a:p>
            <a:pPr algn="ctr">
              <a:buNone/>
            </a:pPr>
            <a:r>
              <a:rPr lang="es-CO" dirty="0" smtClean="0"/>
              <a:t>Nimrod construyó la torre de Babel (Ver: Génesis 11:1-9), la Babilonia original, Nínive y muchas otras ciudades (Ver: Génesis 10:9-12). </a:t>
            </a:r>
          </a:p>
          <a:p>
            <a:pPr algn="ctr">
              <a:buNone/>
            </a:pPr>
            <a:r>
              <a:rPr lang="es-CO" dirty="0" smtClean="0"/>
              <a:t>Organizó el primer reino de este mundo. El nombre Nimrod se deriva de la voz hebrea “</a:t>
            </a:r>
            <a:r>
              <a:rPr lang="es-CO" b="1" dirty="0" smtClean="0"/>
              <a:t>marad”, que significa “</a:t>
            </a:r>
            <a:r>
              <a:rPr lang="es-CO" b="1" dirty="0" smtClean="0">
                <a:solidFill>
                  <a:srgbClr val="FF0000"/>
                </a:solidFill>
              </a:rPr>
              <a:t>rebelar</a:t>
            </a:r>
            <a:r>
              <a:rPr lang="es-CO" b="1" dirty="0" smtClean="0"/>
              <a:t>”.</a:t>
            </a:r>
            <a:endParaRPr lang="es-CO" dirty="0" smtClean="0"/>
          </a:p>
          <a:p>
            <a:endParaRPr lang="es-CO" dirty="0" smtClean="0"/>
          </a:p>
          <a:p>
            <a:endParaRPr lang="es-CO" dirty="0"/>
          </a:p>
        </p:txBody>
      </p:sp>
      <p:pic>
        <p:nvPicPr>
          <p:cNvPr id="1026" name="Picture 2" descr="http://t3.gstatic.com/images?q=tbn:ANd9GcT_WKmD1rRo7wkMxBcltouJ7WcP7dH2PW0AftKDK803GNUc4Of0"/>
          <p:cNvPicPr>
            <a:picLocks noChangeAspect="1" noChangeArrowheads="1"/>
          </p:cNvPicPr>
          <p:nvPr/>
        </p:nvPicPr>
        <p:blipFill>
          <a:blip r:embed="rId2" cstate="print"/>
          <a:srcRect/>
          <a:stretch>
            <a:fillRect/>
          </a:stretch>
        </p:blipFill>
        <p:spPr bwMode="auto">
          <a:xfrm>
            <a:off x="5436096" y="1196752"/>
            <a:ext cx="3312368" cy="487942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448272"/>
          </a:xfrm>
          <a:solidFill>
            <a:srgbClr val="FFFF00"/>
          </a:solidFill>
        </p:spPr>
        <p:txBody>
          <a:bodyPr>
            <a:normAutofit fontScale="25000" lnSpcReduction="20000"/>
          </a:bodyPr>
          <a:lstStyle/>
          <a:p>
            <a:pPr algn="ctr">
              <a:buNone/>
            </a:pPr>
            <a:r>
              <a:rPr lang="es-CO" dirty="0" smtClean="0"/>
              <a:t>     </a:t>
            </a:r>
            <a:r>
              <a:rPr lang="es-CO" sz="14400" dirty="0" smtClean="0"/>
              <a:t>Hemos aprendido de escritores antiguos que fue este hombre quien comenzó la gran apostasía mundial organizada que ha dominado al mundo desde tiempos inmemoriales hasta el día de hoy.</a:t>
            </a:r>
          </a:p>
          <a:p>
            <a:pPr>
              <a:buNone/>
            </a:pPr>
            <a:endParaRPr lang="es-CO" dirty="0" smtClean="0"/>
          </a:p>
          <a:p>
            <a:pPr>
              <a:buNone/>
            </a:pPr>
            <a:r>
              <a:rPr lang="es-CO" dirty="0" smtClean="0"/>
              <a:t>     </a:t>
            </a:r>
          </a:p>
          <a:p>
            <a:pPr>
              <a:buNone/>
            </a:pPr>
            <a:endParaRPr lang="es-CO" dirty="0" smtClean="0"/>
          </a:p>
          <a:p>
            <a:pPr>
              <a:buNone/>
            </a:pPr>
            <a:endParaRPr lang="es-CO" dirty="0" smtClean="0"/>
          </a:p>
          <a:p>
            <a:pPr>
              <a:buNone/>
            </a:pPr>
            <a:r>
              <a:rPr lang="es-CO" dirty="0" smtClean="0"/>
              <a:t>     </a:t>
            </a:r>
          </a:p>
        </p:txBody>
      </p:sp>
      <p:pic>
        <p:nvPicPr>
          <p:cNvPr id="80898" name="Picture 2" descr="http://t1.gstatic.com/images?q=tbn:ANd9GcRsEmY5DxawLl8m8_FxM1kkFFWFnZl9tfLGq7GDeZ9Qut9Dtxry9A"/>
          <p:cNvPicPr>
            <a:picLocks noChangeAspect="1" noChangeArrowheads="1"/>
          </p:cNvPicPr>
          <p:nvPr/>
        </p:nvPicPr>
        <p:blipFill>
          <a:blip r:embed="rId2" cstate="print"/>
          <a:srcRect/>
          <a:stretch>
            <a:fillRect/>
          </a:stretch>
        </p:blipFill>
        <p:spPr bwMode="auto">
          <a:xfrm>
            <a:off x="5796136" y="3068960"/>
            <a:ext cx="2880320" cy="3096344"/>
          </a:xfrm>
          <a:prstGeom prst="rect">
            <a:avLst/>
          </a:prstGeom>
          <a:noFill/>
        </p:spPr>
      </p:pic>
      <p:sp>
        <p:nvSpPr>
          <p:cNvPr id="5" name="4 Elipse"/>
          <p:cNvSpPr/>
          <p:nvPr/>
        </p:nvSpPr>
        <p:spPr>
          <a:xfrm>
            <a:off x="323528" y="2708920"/>
            <a:ext cx="5040560" cy="3816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Nimrod era tan perverso que se dice se casó con su propia madre cuyo nombre era Semíramis.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0898"/>
                                        </p:tgtEl>
                                        <p:attrNameLst>
                                          <p:attrName>style.visibility</p:attrName>
                                        </p:attrNameLst>
                                      </p:cBhvr>
                                      <p:to>
                                        <p:strVal val="visible"/>
                                      </p:to>
                                    </p:set>
                                    <p:anim to="" calcmode="lin" valueType="num">
                                      <p:cBhvr>
                                        <p:cTn id="7" dur="1" fill="hold"/>
                                        <p:tgtEl>
                                          <p:spTgt spid="808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algn="ctr">
              <a:buNone/>
            </a:pPr>
            <a:r>
              <a:rPr lang="es-CO" dirty="0" smtClean="0"/>
              <a:t>    Muerto prematuramente, su llamada madre-esposa, Semíramis, propagó la perversa doctrina de la </a:t>
            </a:r>
            <a:r>
              <a:rPr lang="es-CO" b="1" dirty="0" smtClean="0">
                <a:solidFill>
                  <a:srgbClr val="0070C0"/>
                </a:solidFill>
              </a:rPr>
              <a:t>SUPERVIVENCIA</a:t>
            </a:r>
            <a:r>
              <a:rPr lang="es-CO" dirty="0" smtClean="0"/>
              <a:t> de Nimrod como ser espiritual. </a:t>
            </a:r>
          </a:p>
          <a:p>
            <a:endParaRPr lang="es-CO" dirty="0" smtClean="0"/>
          </a:p>
        </p:txBody>
      </p:sp>
      <p:sp>
        <p:nvSpPr>
          <p:cNvPr id="4" name="3 Hexágono"/>
          <p:cNvSpPr/>
          <p:nvPr/>
        </p:nvSpPr>
        <p:spPr>
          <a:xfrm>
            <a:off x="323528" y="2924944"/>
            <a:ext cx="4608512" cy="352839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Sostenía que de la noche a la mañana un gran árbol (tipo siempre verde) surgió de una cepa muerta, lo cual simbolizaba el nacimiento de Nimrod a una nueva vida. </a:t>
            </a:r>
            <a:endParaRPr lang="es-CO" sz="2400" dirty="0"/>
          </a:p>
        </p:txBody>
      </p:sp>
      <p:pic>
        <p:nvPicPr>
          <p:cNvPr id="165890" name="Picture 2" descr="http://t0.gstatic.com/images?q=tbn:ANd9GcTG8QT2keWlxDfRxSyC7vfpIVqiapp5FxlSi5XEquBoD92X8fUv"/>
          <p:cNvPicPr>
            <a:picLocks noChangeAspect="1" noChangeArrowheads="1"/>
          </p:cNvPicPr>
          <p:nvPr/>
        </p:nvPicPr>
        <p:blipFill>
          <a:blip r:embed="rId2" cstate="print"/>
          <a:srcRect/>
          <a:stretch>
            <a:fillRect/>
          </a:stretch>
        </p:blipFill>
        <p:spPr bwMode="auto">
          <a:xfrm>
            <a:off x="5220072" y="2780928"/>
            <a:ext cx="3384376"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5890"/>
                                        </p:tgtEl>
                                        <p:attrNameLst>
                                          <p:attrName>style.visibility</p:attrName>
                                        </p:attrNameLst>
                                      </p:cBhvr>
                                      <p:to>
                                        <p:strVal val="visible"/>
                                      </p:to>
                                    </p:set>
                                    <p:anim to="" calcmode="lin" valueType="num">
                                      <p:cBhvr>
                                        <p:cTn id="12" dur="1" fill="hold"/>
                                        <p:tgtEl>
                                          <p:spTgt spid="16589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5649491"/>
          </a:xfrm>
        </p:spPr>
        <p:txBody>
          <a:bodyPr>
            <a:normAutofit fontScale="92500" lnSpcReduction="10000"/>
          </a:bodyPr>
          <a:lstStyle/>
          <a:p>
            <a:pPr algn="ctr">
              <a:buNone/>
            </a:pPr>
            <a:r>
              <a:rPr lang="es-CO" dirty="0" smtClean="0"/>
              <a:t> </a:t>
            </a:r>
          </a:p>
          <a:p>
            <a:pPr algn="ctr">
              <a:buNone/>
            </a:pPr>
            <a:r>
              <a:rPr lang="es-CO" dirty="0" smtClean="0"/>
              <a:t>     </a:t>
            </a:r>
            <a:r>
              <a:rPr lang="es-CO" sz="4000" dirty="0" smtClean="0"/>
              <a:t>Ella declaró que en cada aniversario de su natalicio Nimrod dejará regalos en el árbol. </a:t>
            </a:r>
          </a:p>
          <a:p>
            <a:pPr algn="ctr">
              <a:buNone/>
            </a:pPr>
            <a:endParaRPr lang="es-CO" sz="4000" dirty="0" smtClean="0"/>
          </a:p>
          <a:p>
            <a:pPr algn="ctr">
              <a:buNone/>
            </a:pPr>
            <a:r>
              <a:rPr lang="es-CO" sz="4000" dirty="0" smtClean="0"/>
              <a:t>La fecha de su nacimiento era el 25 de diciembre. </a:t>
            </a:r>
          </a:p>
          <a:p>
            <a:endParaRPr lang="es-CO" dirty="0"/>
          </a:p>
        </p:txBody>
      </p:sp>
      <p:pic>
        <p:nvPicPr>
          <p:cNvPr id="166914" name="Picture 2" descr="http://t0.gstatic.com/images?q=tbn:ANd9GcQu6b2orSACeJGST45CkTms6KZIvORrUatHP1H4jYtCrlnDBPT7"/>
          <p:cNvPicPr>
            <a:picLocks noChangeAspect="1" noChangeArrowheads="1"/>
          </p:cNvPicPr>
          <p:nvPr/>
        </p:nvPicPr>
        <p:blipFill>
          <a:blip r:embed="rId2" cstate="print"/>
          <a:srcRect/>
          <a:stretch>
            <a:fillRect/>
          </a:stretch>
        </p:blipFill>
        <p:spPr bwMode="auto">
          <a:xfrm>
            <a:off x="5436096" y="980728"/>
            <a:ext cx="3096344" cy="3528392"/>
          </a:xfrm>
          <a:prstGeom prst="rect">
            <a:avLst/>
          </a:prstGeom>
          <a:noFill/>
        </p:spPr>
      </p:pic>
      <p:sp>
        <p:nvSpPr>
          <p:cNvPr id="5" name="4 Redondear rectángulo de esquina del mismo lado"/>
          <p:cNvSpPr/>
          <p:nvPr/>
        </p:nvSpPr>
        <p:spPr>
          <a:xfrm>
            <a:off x="5364088" y="4725144"/>
            <a:ext cx="3434680" cy="1872208"/>
          </a:xfrm>
          <a:prstGeom prst="round2Same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solidFill>
                  <a:srgbClr val="FF0000"/>
                </a:solidFill>
              </a:rPr>
              <a:t>HE AQUÍ EL VERDADERO ORIGEN DE LA NAVIDAD Y EL ARBOL DE NAVIDAD.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6914"/>
                                        </p:tgtEl>
                                        <p:attrNameLst>
                                          <p:attrName>style.visibility</p:attrName>
                                        </p:attrNameLst>
                                      </p:cBhvr>
                                      <p:to>
                                        <p:strVal val="visible"/>
                                      </p:to>
                                    </p:set>
                                    <p:anim to="" calcmode="lin" valueType="num">
                                      <p:cBhvr>
                                        <p:cTn id="7" dur="1" fill="hold"/>
                                        <p:tgtEl>
                                          <p:spTgt spid="1669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dirty="0" smtClean="0">
                <a:solidFill>
                  <a:srgbClr val="FF0000"/>
                </a:solidFill>
                <a:latin typeface="Algerian" pitchFamily="82" charset="0"/>
              </a:rPr>
              <a:t>Semíramis “la reina del cielo” y Ninrod “divino hijo del cielo”</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0"/>
            <a:ext cx="5266928" cy="4997152"/>
          </a:xfrm>
          <a:solidFill>
            <a:schemeClr val="accent2">
              <a:lumMod val="40000"/>
              <a:lumOff val="60000"/>
            </a:schemeClr>
          </a:solidFill>
        </p:spPr>
        <p:txBody>
          <a:bodyPr>
            <a:normAutofit fontScale="92500" lnSpcReduction="10000"/>
          </a:bodyPr>
          <a:lstStyle/>
          <a:p>
            <a:pPr algn="ctr">
              <a:buNone/>
            </a:pPr>
            <a:r>
              <a:rPr lang="es-CO" dirty="0" smtClean="0"/>
              <a:t>    Con tramas e intrigas, Semíramis se convirtió en la “</a:t>
            </a:r>
            <a:r>
              <a:rPr lang="es-CO" b="1" dirty="0" smtClean="0">
                <a:solidFill>
                  <a:srgbClr val="0070C0"/>
                </a:solidFill>
              </a:rPr>
              <a:t>reina del cielo</a:t>
            </a:r>
            <a:r>
              <a:rPr lang="es-CO" dirty="0" smtClean="0"/>
              <a:t>” babilónica, y Nimrod, bajo diversos nombres, se convirtió en el “</a:t>
            </a:r>
            <a:r>
              <a:rPr lang="es-CO" b="1" dirty="0" smtClean="0">
                <a:solidFill>
                  <a:srgbClr val="0070C0"/>
                </a:solidFill>
              </a:rPr>
              <a:t>divino hijo del cielo</a:t>
            </a:r>
            <a:r>
              <a:rPr lang="es-CO" dirty="0" smtClean="0"/>
              <a:t>”. </a:t>
            </a:r>
          </a:p>
          <a:p>
            <a:pPr algn="ctr">
              <a:buNone/>
            </a:pPr>
            <a:r>
              <a:rPr lang="es-CO" dirty="0" smtClean="0"/>
              <a:t>  Después de varias generaciones de esta adoración idólatra, Nimrod también se tornó en el falso </a:t>
            </a:r>
            <a:r>
              <a:rPr lang="es-CO" b="1" dirty="0" smtClean="0">
                <a:solidFill>
                  <a:srgbClr val="0070C0"/>
                </a:solidFill>
              </a:rPr>
              <a:t>mesías</a:t>
            </a:r>
            <a:r>
              <a:rPr lang="es-CO" dirty="0" smtClean="0"/>
              <a:t>, hijo de </a:t>
            </a:r>
            <a:r>
              <a:rPr lang="es-CO" b="1" dirty="0" smtClean="0">
                <a:solidFill>
                  <a:srgbClr val="0070C0"/>
                </a:solidFill>
              </a:rPr>
              <a:t>Baal</a:t>
            </a:r>
            <a:r>
              <a:rPr lang="es-CO" dirty="0" smtClean="0"/>
              <a:t>, el dios </a:t>
            </a:r>
            <a:r>
              <a:rPr lang="es-CO" b="1" dirty="0" smtClean="0">
                <a:solidFill>
                  <a:srgbClr val="0070C0"/>
                </a:solidFill>
              </a:rPr>
              <a:t>Sol</a:t>
            </a:r>
            <a:r>
              <a:rPr lang="es-CO" dirty="0" smtClean="0"/>
              <a:t>. </a:t>
            </a:r>
            <a:endParaRPr lang="es-CO" dirty="0"/>
          </a:p>
        </p:txBody>
      </p:sp>
      <p:pic>
        <p:nvPicPr>
          <p:cNvPr id="79874" name="Picture 2" descr="http://t3.gstatic.com/images?q=tbn:ANd9GcQuAE63b7ujsc7upLryGgpEEaKIKjH-zlKYYk3IjJhsNBwdoqMc"/>
          <p:cNvPicPr>
            <a:picLocks noChangeAspect="1" noChangeArrowheads="1"/>
          </p:cNvPicPr>
          <p:nvPr/>
        </p:nvPicPr>
        <p:blipFill>
          <a:blip r:embed="rId2" cstate="print"/>
          <a:srcRect/>
          <a:stretch>
            <a:fillRect/>
          </a:stretch>
        </p:blipFill>
        <p:spPr bwMode="auto">
          <a:xfrm>
            <a:off x="6012160" y="1844824"/>
            <a:ext cx="2664296"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9874"/>
                                        </p:tgtEl>
                                        <p:attrNameLst>
                                          <p:attrName>style.visibility</p:attrName>
                                        </p:attrNameLst>
                                      </p:cBhvr>
                                      <p:to>
                                        <p:strVal val="visible"/>
                                      </p:to>
                                    </p:set>
                                    <p:anim to="" calcmode="lin" valueType="num">
                                      <p:cBhvr>
                                        <p:cTn id="7" dur="1" fill="hold"/>
                                        <p:tgtEl>
                                          <p:spTgt spid="798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6264696"/>
          </a:xfrm>
          <a:solidFill>
            <a:schemeClr val="bg1"/>
          </a:solidFill>
        </p:spPr>
        <p:txBody>
          <a:bodyPr>
            <a:normAutofit fontScale="92500"/>
          </a:bodyPr>
          <a:lstStyle/>
          <a:p>
            <a:pPr algn="ctr">
              <a:buNone/>
            </a:pPr>
            <a:r>
              <a:rPr lang="es-CO" dirty="0" smtClean="0"/>
              <a:t>    En este falso sistema babilónico, </a:t>
            </a:r>
            <a:r>
              <a:rPr lang="es-CO" b="1" dirty="0" smtClean="0">
                <a:solidFill>
                  <a:srgbClr val="0070C0"/>
                </a:solidFill>
              </a:rPr>
              <a:t>“LA MADRE Y EL HIJO”</a:t>
            </a:r>
            <a:r>
              <a:rPr lang="es-CO" dirty="0" smtClean="0"/>
              <a:t> (Semáramis y Nimrod </a:t>
            </a:r>
            <a:r>
              <a:rPr lang="es-CO" b="1" dirty="0" smtClean="0">
                <a:solidFill>
                  <a:srgbClr val="0070C0"/>
                </a:solidFill>
              </a:rPr>
              <a:t>NACIDO NUEVAMENTE</a:t>
            </a:r>
            <a:r>
              <a:rPr lang="es-CO" dirty="0" smtClean="0"/>
              <a:t>) se convirtieron en los </a:t>
            </a:r>
            <a:r>
              <a:rPr lang="es-CO" b="1" dirty="0" smtClean="0">
                <a:solidFill>
                  <a:srgbClr val="0070C0"/>
                </a:solidFill>
              </a:rPr>
              <a:t>PRINCIPALES OBJETOS DE ADORACIÓN</a:t>
            </a:r>
            <a:r>
              <a:rPr lang="es-CO" dirty="0" smtClean="0"/>
              <a:t>. </a:t>
            </a:r>
          </a:p>
          <a:p>
            <a:pPr algn="ctr">
              <a:buNone/>
            </a:pPr>
            <a:endParaRPr lang="es-CO" dirty="0" smtClean="0"/>
          </a:p>
          <a:p>
            <a:pPr algn="ctr">
              <a:buNone/>
            </a:pPr>
            <a:r>
              <a:rPr lang="es-CO" dirty="0" smtClean="0"/>
              <a:t>Esta veneración de “la madre y el hijo” se extendió por todo el mundo, con variación de nombres según los países y las lenguas. </a:t>
            </a:r>
          </a:p>
          <a:p>
            <a:endParaRPr lang="es-CO" dirty="0"/>
          </a:p>
        </p:txBody>
      </p:sp>
      <p:pic>
        <p:nvPicPr>
          <p:cNvPr id="1026" name="Picture 2" descr="http://t2.gstatic.com/images?q=tbn:ANd9GcRnmWPRQLWNDGiJgk1fse1_YMOFLj2SL_okvZRngttlFZfEMCis"/>
          <p:cNvPicPr>
            <a:picLocks noChangeAspect="1" noChangeArrowheads="1"/>
          </p:cNvPicPr>
          <p:nvPr/>
        </p:nvPicPr>
        <p:blipFill>
          <a:blip r:embed="rId2" cstate="print"/>
          <a:srcRect/>
          <a:stretch>
            <a:fillRect/>
          </a:stretch>
        </p:blipFill>
        <p:spPr bwMode="auto">
          <a:xfrm>
            <a:off x="5652120" y="836712"/>
            <a:ext cx="3096344" cy="3096344"/>
          </a:xfrm>
          <a:prstGeom prst="rect">
            <a:avLst/>
          </a:prstGeom>
          <a:noFill/>
        </p:spPr>
      </p:pic>
      <p:sp>
        <p:nvSpPr>
          <p:cNvPr id="5" name="4 Rectángulo"/>
          <p:cNvSpPr/>
          <p:nvPr/>
        </p:nvSpPr>
        <p:spPr>
          <a:xfrm>
            <a:off x="5724128" y="4149080"/>
            <a:ext cx="3096344" cy="2677656"/>
          </a:xfrm>
          <a:prstGeom prst="rect">
            <a:avLst/>
          </a:prstGeom>
        </p:spPr>
        <p:txBody>
          <a:bodyPr wrap="square">
            <a:spAutoFit/>
          </a:bodyPr>
          <a:lstStyle/>
          <a:p>
            <a:pPr algn="ctr">
              <a:buNone/>
            </a:pPr>
            <a:r>
              <a:rPr lang="es-CO" sz="2400" dirty="0" smtClean="0"/>
              <a:t>Por sorprendente que parezca, aquí encontramos el origen de la adoración a María y al niño mucho antes del nacimiento de Cristo.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strVal val="#ppt_w*0.70"/>
                                          </p:val>
                                        </p:tav>
                                        <p:tav tm="100000">
                                          <p:val>
                                            <p:strVal val="#ppt_w"/>
                                          </p:val>
                                        </p:tav>
                                      </p:tavLst>
                                    </p:anim>
                                    <p:anim calcmode="lin" valueType="num">
                                      <p:cBhvr>
                                        <p:cTn id="18" dur="1000" fill="hold"/>
                                        <p:tgtEl>
                                          <p:spTgt spid="1026"/>
                                        </p:tgtEl>
                                        <p:attrNameLst>
                                          <p:attrName>ppt_h</p:attrName>
                                        </p:attrNameLst>
                                      </p:cBhvr>
                                      <p:tavLst>
                                        <p:tav tm="0">
                                          <p:val>
                                            <p:strVal val="#ppt_h"/>
                                          </p:val>
                                        </p:tav>
                                        <p:tav tm="100000">
                                          <p:val>
                                            <p:strVal val="#ppt_h"/>
                                          </p:val>
                                        </p:tav>
                                      </p:tavLst>
                                    </p:anim>
                                    <p:animEffect transition="in" filter="fade">
                                      <p:cBhvr>
                                        <p:cTn id="19" dur="1000"/>
                                        <p:tgtEl>
                                          <p:spTgt spid="1026"/>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to="" calcmode="lin" valueType="num">
                                      <p:cBhvr>
                                        <p:cTn id="24" dur="1" fill="hold"/>
                                        <p:tgtEl>
                                          <p:spTgt spid="3">
                                            <p:txEl>
                                              <p:pRg st="2" end="2"/>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in)">
                                      <p:cBhvr>
                                        <p:cTn id="2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050904" cy="6264696"/>
          </a:xfrm>
        </p:spPr>
        <p:txBody>
          <a:bodyPr>
            <a:normAutofit fontScale="77500" lnSpcReduction="20000"/>
          </a:bodyPr>
          <a:lstStyle/>
          <a:p>
            <a:pPr algn="ctr">
              <a:buNone/>
            </a:pPr>
            <a:r>
              <a:rPr lang="es-CO" dirty="0" smtClean="0"/>
              <a:t>    </a:t>
            </a:r>
            <a:r>
              <a:rPr lang="es-CO" sz="4000" dirty="0" smtClean="0"/>
              <a:t>Fue así como en los siglos cuarto y quinto, mientras los paganos del mundo romano se “convertían en masa al cristianismo” </a:t>
            </a:r>
            <a:r>
              <a:rPr lang="es-CO" sz="4000" b="1" dirty="0" smtClean="0">
                <a:solidFill>
                  <a:srgbClr val="0070C0"/>
                </a:solidFill>
              </a:rPr>
              <a:t>llevando consigo sus antiguas creencias y costumbres paganas y </a:t>
            </a:r>
            <a:r>
              <a:rPr lang="es-CO" sz="4000" b="1" u="sng" dirty="0" smtClean="0">
                <a:solidFill>
                  <a:srgbClr val="0070C0"/>
                </a:solidFill>
              </a:rPr>
              <a:t>disimulándolas bajo nombres cristianos</a:t>
            </a:r>
            <a:r>
              <a:rPr lang="es-CO" sz="4000" b="1" dirty="0" smtClean="0">
                <a:solidFill>
                  <a:srgbClr val="0070C0"/>
                </a:solidFill>
              </a:rPr>
              <a:t>, se popularizó también la idea de “la madre y el hijo”, especialmente en época de Navidad</a:t>
            </a:r>
            <a:r>
              <a:rPr lang="es-CO" sz="4000" dirty="0" smtClean="0"/>
              <a:t>..</a:t>
            </a:r>
          </a:p>
          <a:p>
            <a:pPr>
              <a:buNone/>
            </a:pPr>
            <a:endParaRPr lang="es-CO" dirty="0" smtClean="0"/>
          </a:p>
          <a:p>
            <a:pPr>
              <a:buNone/>
            </a:pPr>
            <a:r>
              <a:rPr lang="es-CO" dirty="0" smtClean="0"/>
              <a:t>   </a:t>
            </a:r>
            <a:endParaRPr lang="es-CO" dirty="0"/>
          </a:p>
        </p:txBody>
      </p:sp>
      <p:pic>
        <p:nvPicPr>
          <p:cNvPr id="78850" name="Picture 2" descr="http://t2.gstatic.com/images?q=tbn:ANd9GcRXP8mG7WEkVJz_m4g9UqNpIrnNbGP8p5avQPJ4aqV9hB-qnrhv"/>
          <p:cNvPicPr>
            <a:picLocks noChangeAspect="1" noChangeArrowheads="1"/>
          </p:cNvPicPr>
          <p:nvPr/>
        </p:nvPicPr>
        <p:blipFill>
          <a:blip r:embed="rId2" cstate="print"/>
          <a:srcRect/>
          <a:stretch>
            <a:fillRect/>
          </a:stretch>
        </p:blipFill>
        <p:spPr bwMode="auto">
          <a:xfrm>
            <a:off x="5940152" y="3140968"/>
            <a:ext cx="2808312" cy="1800200"/>
          </a:xfrm>
          <a:prstGeom prst="rect">
            <a:avLst/>
          </a:prstGeom>
          <a:noFill/>
        </p:spPr>
      </p:pic>
      <p:pic>
        <p:nvPicPr>
          <p:cNvPr id="78852" name="Picture 4" descr="http://t3.gstatic.com/images?q=tbn:ANd9GcT8HpJ7QQM_igBcMmAYIjL5Aod3WnM8OmHmneum2IJp1f4wbSKx9g"/>
          <p:cNvPicPr>
            <a:picLocks noChangeAspect="1" noChangeArrowheads="1"/>
          </p:cNvPicPr>
          <p:nvPr/>
        </p:nvPicPr>
        <p:blipFill>
          <a:blip r:embed="rId3" cstate="print"/>
          <a:srcRect/>
          <a:stretch>
            <a:fillRect/>
          </a:stretch>
        </p:blipFill>
        <p:spPr bwMode="auto">
          <a:xfrm>
            <a:off x="6084168" y="332657"/>
            <a:ext cx="2376264" cy="2520280"/>
          </a:xfrm>
          <a:prstGeom prst="rect">
            <a:avLst/>
          </a:prstGeom>
          <a:noFill/>
        </p:spPr>
      </p:pic>
      <p:sp>
        <p:nvSpPr>
          <p:cNvPr id="6" name="5 Rectángulo"/>
          <p:cNvSpPr/>
          <p:nvPr/>
        </p:nvSpPr>
        <p:spPr>
          <a:xfrm>
            <a:off x="5940152" y="5085183"/>
            <a:ext cx="2808312" cy="1754326"/>
          </a:xfrm>
          <a:prstGeom prst="rect">
            <a:avLst/>
          </a:prstGeom>
        </p:spPr>
        <p:txBody>
          <a:bodyPr wrap="square">
            <a:spAutoFit/>
          </a:bodyPr>
          <a:lstStyle/>
          <a:p>
            <a:pPr algn="ctr"/>
            <a:r>
              <a:rPr lang="es-CO" sz="2000" dirty="0" smtClean="0"/>
              <a:t>Mateo 2.11. Los magos “postrándose</a:t>
            </a:r>
            <a:r>
              <a:rPr lang="es-CO" sz="2000" u="sng" dirty="0" smtClean="0">
                <a:solidFill>
                  <a:srgbClr val="0070C0"/>
                </a:solidFill>
              </a:rPr>
              <a:t> lo adoraron</a:t>
            </a:r>
            <a:r>
              <a:rPr lang="es-CO" sz="2000" dirty="0" smtClean="0"/>
              <a:t>”, al Niño, no a  María, era un </a:t>
            </a:r>
            <a:r>
              <a:rPr lang="es-CO" sz="2400" u="sng" dirty="0" smtClean="0">
                <a:solidFill>
                  <a:srgbClr val="0070C0"/>
                </a:solidFill>
              </a:rPr>
              <a:t>Niño real de carne y hueso</a:t>
            </a:r>
            <a:endParaRPr lang="es-CO" sz="2400"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8852"/>
                                        </p:tgtEl>
                                        <p:attrNameLst>
                                          <p:attrName>style.visibility</p:attrName>
                                        </p:attrNameLst>
                                      </p:cBhvr>
                                      <p:to>
                                        <p:strVal val="visible"/>
                                      </p:to>
                                    </p:set>
                                    <p:anim to="" calcmode="lin" valueType="num">
                                      <p:cBhvr>
                                        <p:cTn id="7" dur="1" fill="hold"/>
                                        <p:tgtEl>
                                          <p:spTgt spid="7885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8850"/>
                                        </p:tgtEl>
                                        <p:attrNameLst>
                                          <p:attrName>style.visibility</p:attrName>
                                        </p:attrNameLst>
                                      </p:cBhvr>
                                      <p:to>
                                        <p:strVal val="visible"/>
                                      </p:to>
                                    </p:set>
                                    <p:anim to="" calcmode="lin" valueType="num">
                                      <p:cBhvr>
                                        <p:cTn id="22" dur="1" fill="hold"/>
                                        <p:tgtEl>
                                          <p:spTgt spid="788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546848" cy="6048672"/>
          </a:xfrm>
          <a:solidFill>
            <a:schemeClr val="accent6">
              <a:lumMod val="40000"/>
              <a:lumOff val="60000"/>
            </a:schemeClr>
          </a:solidFill>
        </p:spPr>
        <p:txBody>
          <a:bodyPr>
            <a:normAutofit fontScale="92500" lnSpcReduction="10000"/>
          </a:bodyPr>
          <a:lstStyle/>
          <a:p>
            <a:pPr algn="ctr">
              <a:buNone/>
            </a:pPr>
            <a:r>
              <a:rPr lang="es-CO" dirty="0" smtClean="0"/>
              <a:t> Las tarjetas de Navidad, los villancicos y las escenas del pesebre reflejan este mismo tema.</a:t>
            </a:r>
          </a:p>
          <a:p>
            <a:pPr algn="ctr">
              <a:buNone/>
            </a:pPr>
            <a:endParaRPr lang="es-CO" dirty="0" smtClean="0"/>
          </a:p>
          <a:p>
            <a:pPr algn="ctr">
              <a:buNone/>
            </a:pPr>
            <a:r>
              <a:rPr lang="es-CO" dirty="0" smtClean="0"/>
              <a:t> Como resultado,</a:t>
            </a:r>
            <a:r>
              <a:rPr lang="es-CO" b="1" u="sng" dirty="0" smtClean="0">
                <a:solidFill>
                  <a:srgbClr val="0070C0"/>
                </a:solidFill>
              </a:rPr>
              <a:t> el cristianismo de esa época terminó siendo convertido al paganismo</a:t>
            </a:r>
            <a:r>
              <a:rPr lang="es-CO" dirty="0" smtClean="0"/>
              <a:t>, paganismo que ha sido transferido a las generaciones posteriores hasta nuestros días.</a:t>
            </a:r>
          </a:p>
          <a:p>
            <a:pPr>
              <a:buNone/>
            </a:pPr>
            <a:endParaRPr lang="es-CO" dirty="0" smtClean="0"/>
          </a:p>
          <a:p>
            <a:endParaRPr lang="es-CO" dirty="0"/>
          </a:p>
        </p:txBody>
      </p:sp>
      <p:pic>
        <p:nvPicPr>
          <p:cNvPr id="168962" name="Picture 2" descr="http://t1.gstatic.com/images?q=tbn:ANd9GcS7QjDmndzI-HA26QdEIqmbAvlxkCSr8gZuiCrZWhgJh_0NxPOV"/>
          <p:cNvPicPr>
            <a:picLocks noChangeAspect="1" noChangeArrowheads="1"/>
          </p:cNvPicPr>
          <p:nvPr/>
        </p:nvPicPr>
        <p:blipFill>
          <a:blip r:embed="rId2" cstate="print"/>
          <a:srcRect/>
          <a:stretch>
            <a:fillRect/>
          </a:stretch>
        </p:blipFill>
        <p:spPr bwMode="auto">
          <a:xfrm>
            <a:off x="5724128" y="404664"/>
            <a:ext cx="2880320" cy="2300089"/>
          </a:xfrm>
          <a:prstGeom prst="rect">
            <a:avLst/>
          </a:prstGeom>
          <a:noFill/>
        </p:spPr>
      </p:pic>
      <p:pic>
        <p:nvPicPr>
          <p:cNvPr id="168964" name="Picture 4" descr="http://t2.gstatic.com/images?q=tbn:ANd9GcT73df7y5qTGB3VzaeHPeHw_Wa5zdxAeSS33P9Hg1MgRk_awtgUrg"/>
          <p:cNvPicPr>
            <a:picLocks noChangeAspect="1" noChangeArrowheads="1"/>
          </p:cNvPicPr>
          <p:nvPr/>
        </p:nvPicPr>
        <p:blipFill>
          <a:blip r:embed="rId3" cstate="print"/>
          <a:srcRect/>
          <a:stretch>
            <a:fillRect/>
          </a:stretch>
        </p:blipFill>
        <p:spPr bwMode="auto">
          <a:xfrm>
            <a:off x="5580112" y="3068960"/>
            <a:ext cx="3096344" cy="2084065"/>
          </a:xfrm>
          <a:prstGeom prst="rect">
            <a:avLst/>
          </a:prstGeom>
          <a:noFill/>
        </p:spPr>
      </p:pic>
      <p:sp>
        <p:nvSpPr>
          <p:cNvPr id="6" name="5 Rectángulo"/>
          <p:cNvSpPr/>
          <p:nvPr/>
        </p:nvSpPr>
        <p:spPr>
          <a:xfrm>
            <a:off x="6012160" y="5373216"/>
            <a:ext cx="2448272" cy="1477328"/>
          </a:xfrm>
          <a:prstGeom prst="rect">
            <a:avLst/>
          </a:prstGeom>
        </p:spPr>
        <p:txBody>
          <a:bodyPr wrap="square">
            <a:spAutoFit/>
          </a:bodyPr>
          <a:lstStyle/>
          <a:p>
            <a:pPr algn="ctr"/>
            <a:r>
              <a:rPr lang="es-CO" dirty="0" smtClean="0"/>
              <a:t>Los eventos del pesebre fueron reales. Los habitantes de Belén  no le dieron la bienvenida a nacimiento de Jesús.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8962"/>
                                        </p:tgtEl>
                                        <p:attrNameLst>
                                          <p:attrName>style.visibility</p:attrName>
                                        </p:attrNameLst>
                                      </p:cBhvr>
                                      <p:to>
                                        <p:strVal val="visible"/>
                                      </p:to>
                                    </p:set>
                                    <p:anim to="" calcmode="lin" valueType="num">
                                      <p:cBhvr>
                                        <p:cTn id="7" dur="1" fill="hold"/>
                                        <p:tgtEl>
                                          <p:spTgt spid="1689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5050904" cy="5361459"/>
          </a:xfrm>
        </p:spPr>
        <p:txBody>
          <a:bodyPr>
            <a:normAutofit/>
          </a:bodyPr>
          <a:lstStyle/>
          <a:p>
            <a:pPr algn="ctr"/>
            <a:r>
              <a:rPr lang="es-CO" dirty="0" smtClean="0"/>
              <a:t>La primera celebración navideña en la que se montó un belén para la conmemoración del nacimiento de Jesús fue en la Nochebuena de </a:t>
            </a:r>
            <a:r>
              <a:rPr lang="es-CO" u="sng" dirty="0" smtClean="0">
                <a:solidFill>
                  <a:srgbClr val="0070C0"/>
                </a:solidFill>
              </a:rPr>
              <a:t>1223,</a:t>
            </a:r>
            <a:r>
              <a:rPr lang="es-CO" dirty="0" smtClean="0"/>
              <a:t> realizado por San </a:t>
            </a:r>
            <a:r>
              <a:rPr lang="es-CO" dirty="0" smtClean="0">
                <a:hlinkClick r:id="rId2" action="ppaction://hlinkfile" tooltip="Francisco de Asís"/>
              </a:rPr>
              <a:t>Francisco de Asís</a:t>
            </a:r>
            <a:r>
              <a:rPr lang="es-CO" dirty="0" smtClean="0"/>
              <a:t> en una cueva próxima a la ermita de </a:t>
            </a:r>
            <a:r>
              <a:rPr lang="es-CO" dirty="0" smtClean="0">
                <a:hlinkClick r:id="rId3" action="ppaction://hlinkfile" tooltip="Greccio"/>
              </a:rPr>
              <a:t>Greccio</a:t>
            </a:r>
            <a:r>
              <a:rPr lang="es-CO" dirty="0" smtClean="0"/>
              <a:t> (</a:t>
            </a:r>
            <a:r>
              <a:rPr lang="es-CO" dirty="0" smtClean="0">
                <a:hlinkClick r:id="rId4" action="ppaction://hlinkfile" tooltip="Italia"/>
              </a:rPr>
              <a:t>Italia</a:t>
            </a:r>
            <a:r>
              <a:rPr lang="es-CO" dirty="0" smtClean="0"/>
              <a:t>).</a:t>
            </a:r>
          </a:p>
        </p:txBody>
      </p:sp>
      <p:pic>
        <p:nvPicPr>
          <p:cNvPr id="87042" name="Picture 2" descr="http://t3.gstatic.com/images?q=tbn:ANd9GcR8tIewhsbAPRY5nr9MdgfEFDrfNxC5XyaqLaFDCX_sIZhzz2ou"/>
          <p:cNvPicPr>
            <a:picLocks noChangeAspect="1" noChangeArrowheads="1"/>
          </p:cNvPicPr>
          <p:nvPr/>
        </p:nvPicPr>
        <p:blipFill>
          <a:blip r:embed="rId5" cstate="print"/>
          <a:srcRect/>
          <a:stretch>
            <a:fillRect/>
          </a:stretch>
        </p:blipFill>
        <p:spPr bwMode="auto">
          <a:xfrm>
            <a:off x="5796136" y="1844824"/>
            <a:ext cx="2736304"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7042"/>
                                        </p:tgtEl>
                                        <p:attrNameLst>
                                          <p:attrName>style.visibility</p:attrName>
                                        </p:attrNameLst>
                                      </p:cBhvr>
                                      <p:to>
                                        <p:strVal val="visible"/>
                                      </p:to>
                                    </p:set>
                                    <p:anim to="" calcmode="lin" valueType="num">
                                      <p:cBhvr>
                                        <p:cTn id="7" dur="1" fill="hold"/>
                                        <p:tgtEl>
                                          <p:spTgt spid="870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fontScale="92500" lnSpcReduction="10000"/>
          </a:bodyPr>
          <a:lstStyle/>
          <a:p>
            <a:pPr algn="ctr">
              <a:buNone/>
            </a:pPr>
            <a:r>
              <a:rPr lang="es-CO" dirty="0" smtClean="0"/>
              <a:t>    Quienes nacimos y hemos sido criados en este mundo babilónico, quienes hemos escuchado y aceptado estas cosas durante toda la vida, hemos aprendido a venerarlas como algo sagrado. </a:t>
            </a:r>
          </a:p>
          <a:p>
            <a:endParaRPr lang="es-CO" dirty="0" smtClean="0"/>
          </a:p>
          <a:p>
            <a:pPr algn="ctr">
              <a:buNone/>
            </a:pPr>
            <a:r>
              <a:rPr lang="es-CO" dirty="0" smtClean="0"/>
              <a:t>     Nunca dudamos. Jamás nos detuvimos a investigar si estas costumbres tenían su origen en la Biblia o en la idolatría pagana.</a:t>
            </a:r>
          </a:p>
          <a:p>
            <a:pPr>
              <a:buNone/>
            </a:pPr>
            <a:r>
              <a:rPr lang="es-CO" dirty="0" smtClean="0"/>
              <a:t>     </a:t>
            </a:r>
          </a:p>
          <a:p>
            <a:pPr algn="ctr">
              <a:buNone/>
            </a:pPr>
            <a:r>
              <a:rPr lang="es-CO" dirty="0" smtClean="0"/>
              <a:t>    Nos asombramos al conocer la verdad y, desafortunadamente, hay quienes se </a:t>
            </a:r>
            <a:r>
              <a:rPr lang="es-CO" b="1" u="sng" dirty="0" smtClean="0">
                <a:solidFill>
                  <a:srgbClr val="0070C0"/>
                </a:solidFill>
              </a:rPr>
              <a:t>ofenden</a:t>
            </a:r>
            <a:r>
              <a:rPr lang="es-CO" dirty="0" smtClean="0"/>
              <a:t> ante ella. Increíble como parezca, estos son hechos </a:t>
            </a:r>
            <a:r>
              <a:rPr lang="es-CO" b="1" u="sng" dirty="0" smtClean="0">
                <a:solidFill>
                  <a:srgbClr val="0070C0"/>
                </a:solidFill>
              </a:rPr>
              <a:t>reales</a:t>
            </a:r>
            <a:r>
              <a:rPr lang="es-CO" dirty="0" smtClean="0"/>
              <a:t> en la historia y en la Biblia.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FFFF00"/>
          </a:solidFill>
        </p:spPr>
        <p:txBody>
          <a:bodyPr>
            <a:normAutofit fontScale="92500" lnSpcReduction="20000"/>
          </a:bodyPr>
          <a:lstStyle/>
          <a:p>
            <a:pPr algn="ctr">
              <a:buNone/>
            </a:pPr>
            <a:r>
              <a:rPr lang="es-CO" dirty="0" smtClean="0"/>
              <a:t>     Además, Dios ordena a sus fieles:  </a:t>
            </a:r>
            <a:r>
              <a:rPr lang="es-CO" b="1" dirty="0" smtClean="0"/>
              <a:t>“Compra la verdad, y </a:t>
            </a:r>
            <a:r>
              <a:rPr lang="es-CO" b="1" u="sng" dirty="0" smtClean="0">
                <a:solidFill>
                  <a:srgbClr val="0070C0"/>
                </a:solidFill>
              </a:rPr>
              <a:t>no la vendas</a:t>
            </a:r>
            <a:r>
              <a:rPr lang="es-CO" b="1" dirty="0" smtClean="0"/>
              <a:t>; La sabiduría, la enseñanza y la inteligencia.” </a:t>
            </a:r>
            <a:r>
              <a:rPr lang="es-CO" dirty="0" smtClean="0"/>
              <a:t>(Proverbios 23:23.)</a:t>
            </a:r>
          </a:p>
          <a:p>
            <a:pPr>
              <a:buNone/>
            </a:pPr>
            <a:r>
              <a:rPr lang="es-CO" b="1" dirty="0" smtClean="0"/>
              <a:t> </a:t>
            </a:r>
          </a:p>
          <a:p>
            <a:pPr algn="ctr">
              <a:buNone/>
            </a:pPr>
            <a:r>
              <a:rPr lang="es-CO" b="1" dirty="0" smtClean="0"/>
              <a:t>     “Clama a voz en cuello, no te detengas; alza tu voz como trompeta, y anuncia a mi pueblo su rebelión, y a la casa de Jacob su pecado.” </a:t>
            </a:r>
            <a:r>
              <a:rPr lang="es-CO" dirty="0" smtClean="0"/>
              <a:t>(Isaías 58:1).</a:t>
            </a:r>
          </a:p>
          <a:p>
            <a:endParaRPr lang="es-CO" b="1" dirty="0" smtClean="0"/>
          </a:p>
          <a:p>
            <a:pPr algn="ctr">
              <a:buNone/>
            </a:pPr>
            <a:r>
              <a:rPr lang="es-CO" b="1" dirty="0" smtClean="0"/>
              <a:t>     “Dijo entonces Jesús a los judíos que habían creído en el: </a:t>
            </a:r>
            <a:r>
              <a:rPr lang="es-CO" b="1" u="sng" dirty="0" smtClean="0">
                <a:solidFill>
                  <a:srgbClr val="0070C0"/>
                </a:solidFill>
              </a:rPr>
              <a:t>Si vosotros permaneciereis en mi palabra, seréis verdaderamente mis discípulos</a:t>
            </a:r>
            <a:r>
              <a:rPr lang="es-CO" b="1" dirty="0" smtClean="0"/>
              <a:t>; y conoceréis la verdad, y la verdad os hará libres.” </a:t>
            </a:r>
            <a:r>
              <a:rPr lang="es-CO" dirty="0" smtClean="0"/>
              <a:t>(Juan 8:31,32).</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002060"/>
          </a:solidFill>
        </p:spPr>
        <p:txBody>
          <a:bodyPr>
            <a:normAutofit/>
          </a:bodyPr>
          <a:lstStyle/>
          <a:p>
            <a:r>
              <a:rPr lang="es-CO" sz="3600" b="1" dirty="0" smtClean="0">
                <a:solidFill>
                  <a:srgbClr val="FFFF00"/>
                </a:solidFill>
                <a:latin typeface="Agency FB" pitchFamily="34" charset="0"/>
              </a:rPr>
              <a:t>¿Dónde está el verdadero origen de la navidad?</a:t>
            </a:r>
            <a:endParaRPr lang="es-CO" sz="3600" b="1" dirty="0">
              <a:solidFill>
                <a:srgbClr val="FFFF00"/>
              </a:solidFill>
              <a:latin typeface="Agency FB" pitchFamily="34" charset="0"/>
            </a:endParaRPr>
          </a:p>
        </p:txBody>
      </p:sp>
      <p:sp>
        <p:nvSpPr>
          <p:cNvPr id="3" name="2 Marcador de contenido"/>
          <p:cNvSpPr>
            <a:spLocks noGrp="1"/>
          </p:cNvSpPr>
          <p:nvPr>
            <p:ph idx="1"/>
          </p:nvPr>
        </p:nvSpPr>
        <p:spPr>
          <a:xfrm>
            <a:off x="251520" y="1600200"/>
            <a:ext cx="8640960" cy="4997152"/>
          </a:xfrm>
          <a:solidFill>
            <a:schemeClr val="accent6"/>
          </a:solidFill>
        </p:spPr>
        <p:txBody>
          <a:bodyPr>
            <a:normAutofit/>
          </a:bodyPr>
          <a:lstStyle/>
          <a:p>
            <a:pPr algn="ctr">
              <a:buNone/>
            </a:pPr>
            <a:r>
              <a:rPr lang="es-CO" dirty="0" smtClean="0"/>
              <a:t>    </a:t>
            </a:r>
            <a:r>
              <a:rPr lang="es-CO" dirty="0" smtClean="0">
                <a:latin typeface="Agency FB" pitchFamily="34" charset="0"/>
              </a:rPr>
              <a:t>Tubo su origen en Babel, Pasó a Babilona, Medopercia, Grecia, Imperio Romano y fielmente paso a la gigantesca organización cristiana-pagana Iglesia Católica (Apoc.13:2). </a:t>
            </a:r>
            <a:endParaRPr lang="es-CO" dirty="0">
              <a:latin typeface="Agency FB" pitchFamily="34" charset="0"/>
            </a:endParaRPr>
          </a:p>
        </p:txBody>
      </p:sp>
      <p:sp>
        <p:nvSpPr>
          <p:cNvPr id="75778" name="AutoShape 2" descr="data:image/jpg;base64,/9j/4AAQSkZJRgABAQAAAQABAAD/2wBDAAkGBwgHBgkIBwgKCgkLDRYPDQwMDRsUFRAWIB0iIiAdHx8kKDQsJCYxJx8fLT0tMTU3Ojo6Iys/RD84QzQ5Ojf/2wBDAQoKCg0MDRoPDxo3JR8lNzc3Nzc3Nzc3Nzc3Nzc3Nzc3Nzc3Nzc3Nzc3Nzc3Nzc3Nzc3Nzc3Nzc3Nzc3Nzc3Nzf/wAARCABOAHIDASIAAhEBAxEB/8QAGwAAAwADAQEAAAAAAAAAAAAABAUGAAMHAgH/xAA4EAABBAAFAwIEBAQGAwEAAAABAgMEEQAFEiExBhNBIlEUYXGBFSMykTNCobEWJFLB4fEHgtLw/8QAGAEAAwEBAAAAAAAAAAAAAAAAAQIDAAT/xAAiEQACAgIBBAMBAAAAAAAAAAAAAQIRITFRAxIiQRNh8HH/2gAMAwEAAhEDEQA/AFUeNBbdWe+sJIpCCn9O3uav/nDtTZb0usJKyeVJf7JI/Y396x8lz2ITbjjTDTfoKUqUCohRBrf3v+2I9MqUw447HkKQpRKlEOkWTzhnIeg6Y48zIQta5CNRtPcWhwfuBR++KTpWaiWX2pkdD7jSQpLq9JVXFb+Nv64lkzpal07MkaSPDhF3zsDhj0zJGWZ9DlOanWtXaUjf1ahpvzwSD9sc7lnDHotkNMvHQiEAL3/T/teNqYEbUf8ALG/cp/5w0OYNBSu3ly6utWkC8Sef9VTG1LhZJlL7cgJ7hW4ybAB3ISRxQ5wPllwBqhyqGw02txcdKW0JskoHA+uOf5nnmVudSMuPQ20sx21NrZktBY1V6VEEbEbj9t8BSc8zx1DcfMXXfh1upKg8iwTt5O/z528Vi3Y6X6cS4l5iBKkqSQqhYRykA778qHJ+eFm23b0ZZI7M5E3PojvwLTkh5L7qWC01/DaLSK3ApI1Xtd4IYyDNc9Wy3mkphnL2wlL5YUHFqUE8HTfm+aq/O2LrO2FuQXUNR2oQbK0qLikOEgJs2Fg+jcXR8+McVe1uyHStRUCvWpRGruE2b35s3v8A9YCbYbLSb0QWM1YmZNHRIjhFfDelDiRXNqsGxvqrzwMKeoMkT8YYs4yYdq1UvQvWogElKwEgCyfBFjA+SfjTmZBzLWJL0hCgtAS2pQST/YbccbY6Q41n+Zw0Q5OUNISrdXxKUBLi+eCTe/sPG93WA217MqI3N4648/W6T23Gm9KQNSaCdIJKaChsdydt8K4rsbLlFxh/80qtTpR+o0DuaoefpitzTp6bljJzPNJKWmm2w2SHFLKE7AABIPp8CqqxiXZGUypSYGVGU9IepLAbZCdbhskalK9KE7b1fsNrxq9LJmykanx3GkOKDQUpIJBULBP1xmCk/wDj2CEgO5pL7lerQwdN+avesZhccgtnybDQIzTS0kl1Y1AJKtSfYCvn4Jxpay6M2olMJWpO6dcc/wB9OGaltz4DLhkuRGY4V3UKkJCmqND1DYDYfuRjYIDiYyH2n8zfaXRQuO+HCofL3GG7m9jEc7lkj4p9lgpUlkayokAab5s/XGuOC04hSXClQNpUAOfsQcXEGOic08/EUpx1bSmVNrUApICyBq35tFf/ALfR/g1xSFan0pWon0aLSPYWcIp06YT0zmXdEJLjhW68hCStLhASo2De3Ng/uMHvNCPHU45ISDV0k6lKG30PkYlI2XtOZlGgpUKTKeYebZR3FOFCAqxdDax/Xb3MkdPPTc0cjZZ+INxWkEPvBhOpKzwhNG/G5s+2KPt/IykLM5THZDuYjR2lJLjXda1AqC9Ck0COLBu/PkCsQj2YylSnpCpL6nnj63AtQUvaqNHfFH1fkH4Y+oNJzIqb061yEADTX6rskWfHj54SZtlUiC4kOpdKihKlkoKSixdX54PvdHjFIoRux0t3MM+y3KkhiW84klkvKe1X6gKAFV+pI33OnDbpNGbdPxpuaJT/AJeOVNuRVKKVEgar4287409F5zLjwUQBl/cjJeS+HGdGq0n0itrFjkm9vtixYagyu4Hcrz/8wjXodRThAAFp1Uara7OEar0FJUGyeo32ZMZLsZhKXUo7qi+sq1FZRztQGkmyDx4xA9Y9X5snOlsn4dDkBzbtWU2DwbO+4GLKfCyJl6MZPTuddxRWlpJSilkBSzsF7mrP2HtjkeaSGJ+aS5DTCmmXipQbUskpoJPPn2+d4EVeaBNqqR1piTJzfK5LMxUVbHxzUZRMZADjain7ebvHNHOmszWEZpl7iWW35XYi05pWtRolQ07AUbPFb+2OldGZnl/+Foxk5W+21oBdecSC084j0jTaiVE6eKrY8AXhJMnHMMxU1lkSQ6tThDcdgDTHCruzslu6O+13eHg8tVg20bIed9SohsJdW+pxLaQoreY1E1vdm7+uMwyT0I66kOOS2ELWNSkLQSUk+CRYJ++MwfEAMjpfK5TTK5JluK7a1qCpJIUv/VwN/JrBuX5Mzl/cbgSp8PQ5ell8qTY4JSrY/QjBMVx4ttFtpxTHbK0BLVgpNhRqiOa3wwkRpwdGhmQG1+qwhJryqwNia24O91iVvTGpAWVQE5Yn/JFwSVqWXn+2Ld1KJ41EDnxWPjvUWTvZy7EMuUiQFUoLIS0FAEFN+CNPnaz88ZIIbbK5b62GHApOt7S1xseSD7kbeMcxn5A4xPbcjTWJUdW4kdwEJrSKXRJBtQ2F7e+9BRTYW0ijgSZb3V8lqA8EPIzCWsahSgOwascn9Ffv74pJnVEvLcxEB2TGLnxHaUCXAU+siyNW/pKTtf8AUY5704h4dcw23u6h5Tyy8LKSdlkn3FpxadRZIwcyZc+LbS6XAS267+hBWbUL+gs/InDSpZEX0B9Ruy3GW8ymIcPxrK1AFwpFoBCk7iwCE2PNH3xGZ1m0uTGDTylkI9KQFqI+pHnauffF9n0QZflWU/ESEvZcy+8S22kWQlLm93XqAsgAC798aeoei2FR3XYiBqZWVUf5mwpvbfyN/tWKLqLTC0TPTq32UMdmAyHnGVISUilLcRZ3PzF/tiwyPOFqdhqdiyQJKFJCkKR/GTfoFjg0dyR9DhZBS2nNIDAQlI/EXKNVt262qvn5H98MYiI7MGK8tzdGZrcPqOyUnc1v/vgOSqgxi3hC3rnqN6TFyV1lT8We26+pTdptpQ9H6gkf284mOnunPxEGfNcXFyxA9ax+pxVD8tseT8zsOT4up6i6eakTW81zSSluDqXbSD+a6oEDSkUALrdXgD3xkDL5/U8pDEVAi5bH9FtghtlIO6Ee6vfe973ONXGhayLpj8lUYuRmHm8qjK7cdDSPSi/5Qr+YmjauSbujgeSp5GZvMh56PlwWpNMado5VelJPJI+d++L2VmOU5dl8/KYcFa2YBQiW2u2/y1mlLChuo7cjc8++OZpy9TOYh9qI6GNWrSGgrtKNVR5UACTYvf8AfCN1gDLodcTiAWYWXds/o1z0hVeLBNg4zHNlzo5Wolx+yd9IAH23xmDng1l61lIhJQ0VrSwhPlagOPCQcIcwzwuz9DUJqPp/iISAQBY2qhWwNjYiz52D2GvN5eZMqlxFsRwAaUpKtykm9vn55ANXZwH1lD/DoqZ8Nq3O4rubbWocnzewA+X1xXBN8GyLHZfaL7LLXbboLUqgEE7BPFk2CKAPBxsZgKlRCW4rxZRanH2x6GyKVVlSSNgDvXjB6VPqeaYyPsQFBlDkp9CAGl86UqASSCCDvdDggHj1HdiwmH8t6hhvx4bjYXZWCkqbQAC2pIo2EjkmyPc7yn1JR0OumnsRZcvRncaW+hxpmNYUHa1gFCggHc0dwKs1YuvDLqWZGzJMoTw2tmOpamJTKSkpSVHZaTzvXBHncbjHvM8ojZatuVl+YxpbCUqWhlagCBsmx4KrWkA7bq+eAZbEuRLcjvxPhW2lDWw8jd1S1AC6oUDXOx2J4rEHPuyyqVYRJS+/FaDPYdYW82dBRYC0XW3uDXuR498dKybqOO681Alvo78kJLA5vUWyEn2JpR38V7gYS5pNiSICMvV8I4zlB0xw3Tji2u3pC1WRVKVxtZTxVYG6LyzLvi05jPlN6klOhbjlKYLa2ykgDc2nUPb0nfcYu0laezXaHMzK3Wurorze0Ey3CACAErTd3f1H74055lzLLRd+NIdCSotsI1BKQSbU4VBI83QJ55wZnTr0u8yaDbDKO4YaSLU9qJBdrmq49zXzxL5ghMrpqM6JDipT0xbbrl6FEclG3pqwCNvn7jCw8tjKbi8MohCmdW5u22fyIcRpKHnEpOxPq0p2q902CQa3u8X8GFFgRkRYbSGWkAJSkf0sncnjc74isjziLC+LhuzmITDb7TSNSt6DaSKPHq4s1t/Tb1D1O4zDZQyjRPjTkJWxrtKwULKCFeUqoG/+8aUr/giCn8yj53mnwyIqZTLJD7Lkd/trKkcBQNEgkkbAjfEVn+ZLec+AYhmM4wpaZAZPoX7DTZ4ujvzg+R1y8uG4zl8cnMZALaZDbYBaaG21fqUTaieAVbcYQwWFJiL7bbiXVq0pJooJG50q/wDWq+u/tnNRjYKs1ogPhICMrjlIG2p0A18x74zDBOZhtIQJazpFfwz/APWMxy/J1f1g8ToYbQ2hx2ehqNpUQkKdClLHACaHJ9vmOcSHUs+Spx3I3cuRJnPtG24rinCgVsdOnmjdA8DFxFgwYq1LjQ47Kyd1NtJSb+oGJmTlSk5/8R3QqUukpcUm73ABPz0qNHwarHWpWmKoomOnc+LEinpKY7QWrutOg6gouFRUEjghNgm9vNjFV1XlsuX0+Rli1SoigpxbUfckhJ0FKfG5BNHev0mzidzOJluRRYubuNPy35T6kF99YU4lIFlQ4AV6q8ggfy3gpjMH+mXZMuOrXAaWA9E4ABAOpv2Pq44+nl6lONodOmQiZ9TorbLrrLbUZQWFK1BagCVCtvSSAK8V7jHUcuzfN8yyuOzmkFlsISypLz6tXdBBOutiCSEkH5+cHZx0fk3UxbzER+zMUknWk6Q7aaAXX1G43+uAZjRjIQy6sBTKEoT2xxpRXN2Rzz74WPbJ60ZtiiEwl/P86htsoZjOgPLbk26l1dnTSdhW1nf28YKmRmYUlaUZPFS0pwhpbUFtRWPfZJOJeNmrDec5s5mL2ZO9h8ux0tyToT+YAAUXW2ofLbjF1A6jfYzCDlsBhgl5tJdLiNHCEgAFJ35G5Gw2rFJLFgBUQp2cvLfn/EQYLBClOPlTTjpAsEFSa0cgjatjj210/kUqL8L8Wlxll4yeygBsqABGnV5GmhYN7Xe+D+sM0ffiSIMRtvSbS4XSRdEE1X255+WJrphEJSpWYtfEMyIS0OKSkgoWgnTQB9zjil13fBRRDupssh5Vl6n8udU8/LUC4DKIBFAbJ2TpAA5vxt5EHmapjyY5jIecCCG23gU1Z4FpNEgk/wDFHDrqCHGkzZC4emO0CfyUsgJSQACRR9zdfPCvL81ciR0urSFssNOJAGxKtVg1x4r7nGUrVxyLLYbBaMbLVtvoRSD+YmOpKngPAUb9KfmLv5edDkopCWm9aEtp9I29FgjwT/tzxhQh92etp5atEhpBaW4kVqFnce1hVYMBUpkaSdCUVuregfbD9jWycpUeLH+hz7JGMx9UqlEHVYP+o4zD2Qo//9k=">
            <a:hlinkClick r:id="rId2"/>
          </p:cNvPr>
          <p:cNvSpPr>
            <a:spLocks noChangeAspect="1" noChangeArrowheads="1"/>
          </p:cNvSpPr>
          <p:nvPr/>
        </p:nvSpPr>
        <p:spPr bwMode="auto">
          <a:xfrm>
            <a:off x="80963" y="-350838"/>
            <a:ext cx="1085850" cy="742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5780" name="AutoShape 4" descr="data:image/jpg;base64,/9j/4AAQSkZJRgABAQAAAQABAAD/2wBDAAkGBwgHBgkIBwgKCgkLDRYPDQwMDRsUFRAWIB0iIiAdHx8kKDQsJCYxJx8fLT0tMTU3Ojo6Iys/RD84QzQ5Ojf/2wBDAQoKCg0MDRoPDxo3JR8lNzc3Nzc3Nzc3Nzc3Nzc3Nzc3Nzc3Nzc3Nzc3Nzc3Nzc3Nzc3Nzc3Nzc3Nzc3Nzc3Nzf/wAARCABOAFYDASIAAhEBAxEB/8QAGwAAAgIDAQAAAAAAAAAAAAAABQYDBAACBwH/xAA0EAACAQIFAgQFAgUFAAAAAAABAgMEEQAFEiExBkETIlFhFDJxgZEjoQcVJJLBQoKx0fH/xAAZAQADAQEBAAAAAAAAAAAAAAACAwQBAAX/xAAiEQACAgICAgMBAQAAAAAAAAAAAQIRAyESExQxIkFRBGH/2gAMAwEAAhEDEQA/AOsVFPscVTAbcYNSBBbVYXNt8RyRxBS72VQLkk2AGKY5qPNngdgZYyCbcj0x6CLFSCWxep3oKhpDS1EMpQgP4cgbTfi9uMVM/wAmOZ5fLT09U9K7lbyICTYHccjnBvMhfS17F3KMszSmziplrcwM0TLdYRqIGonffi1rYko8wzGfN6ilmy94qZAQspB5FtieNwwPbC9nUqZRTR5PO1XLTJHeaqR/MbOeLDgEnY355xXzyv8AgKmlfK8zqWp22RGkWPQ3FmDLckKBvext9MTeQouo/Q/obVjXVZvRw5hHl7y2qXsAoU2ueAT6nFpFfUNsa5ZRx1yQ5hW08bVKqERiQ+nTybja+rVxttgqkHmG2K45W1bJJY0nRDErH/TizHCQb23xPDFbtiNs1y6HMRl0tVGlYYzIImvfSBcn04BP2wEstDIY7JliYj0xmAZ66ylqgR0iTVSFCTLGAFBBsVOqxv3xmJ++P6UeOEKtqavlhkrVCmGVWjiaU2HDBmHGoEH1/fFeozGP+pkanX+oi0KWcSKxFwoILAEEHsRe9u2BvSXXdBntYaGSlNJU2LIrPqDgcge+2K3Ued5NV5dXU8cKK6spVksvi2YEkEfQ/X748/yMidOi5KElaLqVUQyh4EoF1vdkCwRqmtSWBK6+Rt6E27YGVWdVNPQy0y/GK7Q6Sok8RlSzgEG+pXN1NzfjbCvLV5giST06NHPH50+YDdtJttvvtz9ucaUOfSVtPWO7iWoeIAMkezsGB1f278/bBvPkS+gOuLe7CfS2a0FPkVQK/JlnrpKk/pvBYlCeGJBIsL888YvZvkmXxiiqoHTMYkDxSosQkY3ZiDxtYMAL+gPbFbNqrO8xp6Kmyf4zw6aaJXNOW3RoHD3tzZiBb1wvZflvUWV+LTVBkbw4YpSDLpICg3JB32uTc4nk9ck9ja0MNBn9TlUs4p6QLBLpleCVG/pPL8pG1rn2w6murEpQ6U8TTEDySMyAeu9if2xzPIcpbxqnMo3jhpzDLDI8lQoj0lhISxJ2sW37ebBXIa16fOZp3LtRxeL5rghmU6WUi5swYjb2vgu3LGuD0LePG/aGas6kzHL1vUUtJ+oD4YRn2Ntrk+9vr7YWP5lW1uls5ioXmkieOoaOLTJLGewcbqAuI+oM1fMqzxaVitPbSV1EaVsD22Ivgb4kkyRtPC8pN00q2vSGO427HvgvIlJW2bHFFeg6IMimhgjkyhX8KPSp1XJXtck3PJ5/xjMCI4Yy7U5phrQC/lsABsBf78YzAd6+2HxaOc0tfDDUpJQvM6pYuRH5k83l2vuNh+ecdGqq6iqIJM1y0EzSRM4ppYbtq+U2A7XJP/mFTM+nIKKthkr6j4vWC4RCLKL+otf09cFc0cTZDFU5O0lItA6q0bPuBY20sdz8x25+mNm1kcXF+xcEotos5RIM3hq6WeomQU9KJmUOd5CQxPPZn3HtgdkmSvl/UtO5W1K26qG1A2BsL9xZm/twS6erKOemmlpkf4h4JInUi972JBNudh33FicB+nI6uuraqBXD1hibwvGXZtPmsb7Cw7+2DfL5Ja0M0qDmd0lTT1iRZPUzxUjRRaojKxCTJOGNwCexsD304cstr8vqVqajP7vmDpNBdYdDGBtwLDYEAkb+l+9yhZ7mNac0ajoqCOnekqjTeLFrZZF0jS9r2sWDC4HytbtiMZjnHis6TCGXwVjjanS7KTGQ9mXcMH3BO9icKrJSUmgtIYs9rqTMsn+ByaQRUEiyQMNQQOgW2ncchnDk3G9gfXAp0+EWZfGjSajqJGam16vFlazMEsbHZgd9jqAwLqsnqazKoIq01KxI4JkcNaQBNLhb8m5BP0wxZZ0VMuSHMmzOWn1mOyGLzOyoqcXtZtN+/wCOdtcKsB7YKyeGjr6Gvc1FXTVMDRqIvBAChl1L34Ivfa47c3xPHC4LhZo1j0Xj1nlt/S/fEPUbR5Jm8mSo1TU1YhhM9hbRsLenC2ufe2MoHaaASymZV9JFNx+dsTZZTj60h0EnporU7S+I0ax1Eg3a6R6hz25Pf0xmC0ThB+gFRb72bSSfc98ZhPKP4FUUJXUVQZsykFNTiOCJmgjE8guSDyewPaw9Bc4I9LxrXmfKqzSPE/UAil3iYD5gNubkftjeq6WNUtTU5c1M0WrUiyAbOexJHHGD/SnTjUDCZpUQrc6YmGhrje/b0/GLJZcaxUnskWKfOxbqoKrKo5amnpgiQuY6gLaxFtI4Pup9iMH8toJsyQ1WiCn8nkkkmA1eUHSV5O5te2C3UmWUsuUVcxp3ZyFV3iJIF9tR9bf4xSyHJq3MMi+LhzKGJY3ZNMxCqQBzq3G+3I259BjpZHlx2lsPjwdG08CmGOQ061MiQuXEsQViwLaVF9vNyDuN/viPpvrSPLDm1J1NlL01CKRZAscYLG7hCttgb6xvfbSfsKfOfBm+HZ5JJbFjZydFhbzWvzvYj199y9NSSZjRNHOIxAbXXxfEJIII1A7Dce//AHNCbxO8kdDqk1obqbK+mJ8jgo6yqays7CSSQxudW5uf7fa4xv1JncVOkclEPGWkCiGMAm78aiObKB+beuELqBK2BqeKkgrKyNUCjQFuN+CeP2xczaOvTKY2WGV5NA1ovzXsdj7cYN5m6qqZignYq1HTVUsEVVA5edU0LG76i6XJF9hYi4F+PpxgtksUuWxp4lUzz2t+k5C/c98F8vo0GUoczvDc7BjYptxitXU0dFR/GRVEc8JawBIDX/zhMv6XkfGW3Y2EUlZuxM9U1TIza2WxChQv1tbnGY1gp80qIxJBls5Q7gmMm+MwXX/gTyIfKvoDKPhZ4aVqmmMpBJDFxcXtseRvx7YH0vQ9VQRVCZfnNy5JQTRfLubb39xfb39sOrSuCbNj1J2JGtVb7Y1ZItCuDWxFzDpjqMxBKOrpiAlmsSuo3578g/t9MCMx6azqpRYvglXSRZ9YAue+/pbf7WvjqwaNuYx74q5kplopo4D4cpU+GxJsG7H84alF0C7RyaD+HtVGTWzSaJXA1h5gv03uRghk/TGfU1cpkoyIRs95V349/f8AY+mGrNMiq85jSKauSKEGBiFjLEsurV3GxLD8YbCkd7kH84xxtbdmrI1o5pnfS/U08qfyySBIwCGvLpPBtwN9wPpcH1tKnSWeVVCIa3MYo3VjcxgnUON72v646MNJ2C/k48CAj5UH+2+OUMaSVC937EObpSkjo4YM0rZp0DaQRZNRNvLfnexFu+DeVZFltPRQimghMGkMjvZr7A6r+psDgzW0NNXokVWniokiyKrcBlIIO3uP+cSU9JBSwpDTxJHFGoVERbBQOAMZ8F6DTNKdFRdKAkDbygAYzFhTp4xmB5R/DqZ//9k=">
            <a:hlinkClick r:id="rId3"/>
          </p:cNvPr>
          <p:cNvSpPr>
            <a:spLocks noChangeAspect="1" noChangeArrowheads="1"/>
          </p:cNvSpPr>
          <p:nvPr/>
        </p:nvSpPr>
        <p:spPr bwMode="auto">
          <a:xfrm>
            <a:off x="80963" y="-350838"/>
            <a:ext cx="819150" cy="742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5782" name="AutoShape 6" descr="data:image/jpg;base64,/9j/4AAQSkZJRgABAQAAAQABAAD/2wBDAAkGBwgHBgkIBwgKCgkLDRYPDQwMDRsUFRAWIB0iIiAdHx8kKDQsJCYxJx8fLT0tMTU3Ojo6Iys/RD84QzQ5Ojf/2wBDAQoKCg0MDRoPDxo3JR8lNzc3Nzc3Nzc3Nzc3Nzc3Nzc3Nzc3Nzc3Nzc3Nzc3Nzc3Nzc3Nzc3Nzc3Nzc3Nzc3Nzf/wAARCABOAHIDASIAAhEBAxEB/8QAGwAAAwADAQEAAAAAAAAAAAAABAUGAAMHAgH/xAA4EAABBAAFAwIEBAQGAwEAAAABAgMEEQAFEiExBhNBIlEUYXGBFSMykTNCobEWJFLB4fEHgtLw/8QAGAEAAwEBAAAAAAAAAAAAAAAAAQIDAAT/xAAiEQACAgIBBAMBAAAAAAAAAAAAAQIRITFRAxIiQRNh8HH/2gAMAwEAAhEDEQA/AFUeNBbdWe+sJIpCCn9O3uav/nDtTZb0usJKyeVJf7JI/Y396x8lz2ITbjjTDTfoKUqUCohRBrf3v+2I9MqUw447HkKQpRKlEOkWTzhnIeg6Y48zIQta5CNRtPcWhwfuBR++KTpWaiWX2pkdD7jSQpLq9JVXFb+Nv64lkzpal07MkaSPDhF3zsDhj0zJGWZ9DlOanWtXaUjf1ahpvzwSD9sc7lnDHotkNMvHQiEAL3/T/teNqYEbUf8ALG/cp/5w0OYNBSu3ly6utWkC8Sef9VTG1LhZJlL7cgJ7hW4ybAB3ISRxQ5wPllwBqhyqGw02txcdKW0JskoHA+uOf5nnmVudSMuPQ20sx21NrZktBY1V6VEEbEbj9t8BSc8zx1DcfMXXfh1upKg8iwTt5O/z528Vi3Y6X6cS4l5iBKkqSQqhYRykA778qHJ+eFm23b0ZZI7M5E3PojvwLTkh5L7qWC01/DaLSK3ApI1Xtd4IYyDNc9Wy3mkphnL2wlL5YUHFqUE8HTfm+aq/O2LrO2FuQXUNR2oQbK0qLikOEgJs2Fg+jcXR8+McVe1uyHStRUCvWpRGruE2b35s3v8A9YCbYbLSb0QWM1YmZNHRIjhFfDelDiRXNqsGxvqrzwMKeoMkT8YYs4yYdq1UvQvWogElKwEgCyfBFjA+SfjTmZBzLWJL0hCgtAS2pQST/YbccbY6Q41n+Zw0Q5OUNISrdXxKUBLi+eCTe/sPG93WA217MqI3N4648/W6T23Gm9KQNSaCdIJKaChsdydt8K4rsbLlFxh/80qtTpR+o0DuaoefpitzTp6bljJzPNJKWmm2w2SHFLKE7AABIPp8CqqxiXZGUypSYGVGU9IepLAbZCdbhskalK9KE7b1fsNrxq9LJmykanx3GkOKDQUpIJBULBP1xmCk/wDj2CEgO5pL7lerQwdN+avesZhccgtnybDQIzTS0kl1Y1AJKtSfYCvn4Jxpay6M2olMJWpO6dcc/wB9OGaltz4DLhkuRGY4V3UKkJCmqND1DYDYfuRjYIDiYyH2n8zfaXRQuO+HCofL3GG7m9jEc7lkj4p9lgpUlkayokAab5s/XGuOC04hSXClQNpUAOfsQcXEGOic08/EUpx1bSmVNrUApICyBq35tFf/ALfR/g1xSFan0pWon0aLSPYWcIp06YT0zmXdEJLjhW68hCStLhASo2De3Ng/uMHvNCPHU45ISDV0k6lKG30PkYlI2XtOZlGgpUKTKeYebZR3FOFCAqxdDax/Xb3MkdPPTc0cjZZ+INxWkEPvBhOpKzwhNG/G5s+2KPt/IykLM5THZDuYjR2lJLjXda1AqC9Ck0COLBu/PkCsQj2YylSnpCpL6nnj63AtQUvaqNHfFH1fkH4Y+oNJzIqb061yEADTX6rskWfHj54SZtlUiC4kOpdKihKlkoKSixdX54PvdHjFIoRux0t3MM+y3KkhiW84klkvKe1X6gKAFV+pI33OnDbpNGbdPxpuaJT/AJeOVNuRVKKVEgar4287409F5zLjwUQBl/cjJeS+HGdGq0n0itrFjkm9vtixYagyu4Hcrz/8wjXodRThAAFp1Uara7OEar0FJUGyeo32ZMZLsZhKXUo7qi+sq1FZRztQGkmyDx4xA9Y9X5snOlsn4dDkBzbtWU2DwbO+4GLKfCyJl6MZPTuddxRWlpJSilkBSzsF7mrP2HtjkeaSGJ+aS5DTCmmXipQbUskpoJPPn2+d4EVeaBNqqR1piTJzfK5LMxUVbHxzUZRMZADjain7ebvHNHOmszWEZpl7iWW35XYi05pWtRolQ07AUbPFb+2OldGZnl/+Foxk5W+21oBdecSC084j0jTaiVE6eKrY8AXhJMnHMMxU1lkSQ6tThDcdgDTHCruzslu6O+13eHg8tVg20bIed9SohsJdW+pxLaQoreY1E1vdm7+uMwyT0I66kOOS2ELWNSkLQSUk+CRYJ++MwfEAMjpfK5TTK5JluK7a1qCpJIUv/VwN/JrBuX5Mzl/cbgSp8PQ5ell8qTY4JSrY/QjBMVx4ttFtpxTHbK0BLVgpNhRqiOa3wwkRpwdGhmQG1+qwhJryqwNia24O91iVvTGpAWVQE5Yn/JFwSVqWXn+2Ld1KJ41EDnxWPjvUWTvZy7EMuUiQFUoLIS0FAEFN+CNPnaz88ZIIbbK5b62GHApOt7S1xseSD7kbeMcxn5A4xPbcjTWJUdW4kdwEJrSKXRJBtQ2F7e+9BRTYW0ijgSZb3V8lqA8EPIzCWsahSgOwascn9Ffv74pJnVEvLcxEB2TGLnxHaUCXAU+siyNW/pKTtf8AUY5704h4dcw23u6h5Tyy8LKSdlkn3FpxadRZIwcyZc+LbS6XAS267+hBWbUL+gs/InDSpZEX0B9Ruy3GW8ymIcPxrK1AFwpFoBCk7iwCE2PNH3xGZ1m0uTGDTylkI9KQFqI+pHnauffF9n0QZflWU/ESEvZcy+8S22kWQlLm93XqAsgAC798aeoei2FR3XYiBqZWVUf5mwpvbfyN/tWKLqLTC0TPTq32UMdmAyHnGVISUilLcRZ3PzF/tiwyPOFqdhqdiyQJKFJCkKR/GTfoFjg0dyR9DhZBS2nNIDAQlI/EXKNVt262qvn5H98MYiI7MGK8tzdGZrcPqOyUnc1v/vgOSqgxi3hC3rnqN6TFyV1lT8We26+pTdptpQ9H6gkf284mOnunPxEGfNcXFyxA9ax+pxVD8tseT8zsOT4up6i6eakTW81zSSluDqXbSD+a6oEDSkUALrdXgD3xkDL5/U8pDEVAi5bH9FtghtlIO6Ee6vfe973ONXGhayLpj8lUYuRmHm8qjK7cdDSPSi/5Qr+YmjauSbujgeSp5GZvMh56PlwWpNMado5VelJPJI+d++L2VmOU5dl8/KYcFa2YBQiW2u2/y1mlLChuo7cjc8++OZpy9TOYh9qI6GNWrSGgrtKNVR5UACTYvf8AfCN1gDLodcTiAWYWXds/o1z0hVeLBNg4zHNlzo5Wolx+yd9IAH23xmDng1l61lIhJQ0VrSwhPlagOPCQcIcwzwuz9DUJqPp/iISAQBY2qhWwNjYiz52D2GvN5eZMqlxFsRwAaUpKtykm9vn55ANXZwH1lD/DoqZ8Nq3O4rubbWocnzewA+X1xXBN8GyLHZfaL7LLXbboLUqgEE7BPFk2CKAPBxsZgKlRCW4rxZRanH2x6GyKVVlSSNgDvXjB6VPqeaYyPsQFBlDkp9CAGl86UqASSCCDvdDggHj1HdiwmH8t6hhvx4bjYXZWCkqbQAC2pIo2EjkmyPc7yn1JR0OumnsRZcvRncaW+hxpmNYUHa1gFCggHc0dwKs1YuvDLqWZGzJMoTw2tmOpamJTKSkpSVHZaTzvXBHncbjHvM8ojZatuVl+YxpbCUqWhlagCBsmx4KrWkA7bq+eAZbEuRLcjvxPhW2lDWw8jd1S1AC6oUDXOx2J4rEHPuyyqVYRJS+/FaDPYdYW82dBRYC0XW3uDXuR498dKybqOO681Alvo78kJLA5vUWyEn2JpR38V7gYS5pNiSICMvV8I4zlB0xw3Tji2u3pC1WRVKVxtZTxVYG6LyzLvi05jPlN6klOhbjlKYLa2ykgDc2nUPb0nfcYu0laezXaHMzK3Wurorze0Ey3CACAErTd3f1H74055lzLLRd+NIdCSotsI1BKQSbU4VBI83QJ55wZnTr0u8yaDbDKO4YaSLU9qJBdrmq49zXzxL5ghMrpqM6JDipT0xbbrl6FEclG3pqwCNvn7jCw8tjKbi8MohCmdW5u22fyIcRpKHnEpOxPq0p2q902CQa3u8X8GFFgRkRYbSGWkAJSkf0sncnjc74isjziLC+LhuzmITDb7TSNSt6DaSKPHq4s1t/Tb1D1O4zDZQyjRPjTkJWxrtKwULKCFeUqoG/+8aUr/giCn8yj53mnwyIqZTLJD7Lkd/trKkcBQNEgkkbAjfEVn+ZLec+AYhmM4wpaZAZPoX7DTZ4ujvzg+R1y8uG4zl8cnMZALaZDbYBaaG21fqUTaieAVbcYQwWFJiL7bbiXVq0pJooJG50q/wDWq+u/tnNRjYKs1ogPhICMrjlIG2p0A18x74zDBOZhtIQJazpFfwz/APWMxy/J1f1g8ToYbQ2hx2ehqNpUQkKdClLHACaHJ9vmOcSHUs+Spx3I3cuRJnPtG24rinCgVsdOnmjdA8DFxFgwYq1LjQ47Kyd1NtJSb+oGJmTlSk5/8R3QqUukpcUm73ABPz0qNHwarHWpWmKoomOnc+LEinpKY7QWrutOg6gouFRUEjghNgm9vNjFV1XlsuX0+Rli1SoigpxbUfckhJ0FKfG5BNHev0mzidzOJluRRYubuNPy35T6kF99YU4lIFlQ4AV6q8ggfy3gpjMH+mXZMuOrXAaWA9E4ABAOpv2Pq44+nl6lONodOmQiZ9TorbLrrLbUZQWFK1BagCVCtvSSAK8V7jHUcuzfN8yyuOzmkFlsISypLz6tXdBBOutiCSEkH5+cHZx0fk3UxbzER+zMUknWk6Q7aaAXX1G43+uAZjRjIQy6sBTKEoT2xxpRXN2Rzz74WPbJ60ZtiiEwl/P86htsoZjOgPLbk26l1dnTSdhW1nf28YKmRmYUlaUZPFS0pwhpbUFtRWPfZJOJeNmrDec5s5mL2ZO9h8ux0tyToT+YAAUXW2ofLbjF1A6jfYzCDlsBhgl5tJdLiNHCEgAFJ35G5Gw2rFJLFgBUQp2cvLfn/EQYLBClOPlTTjpAsEFSa0cgjatjj210/kUqL8L8Wlxll4yeygBsqABGnV5GmhYN7Xe+D+sM0ffiSIMRtvSbS4XSRdEE1X255+WJrphEJSpWYtfEMyIS0OKSkgoWgnTQB9zjil13fBRRDupssh5Vl6n8udU8/LUC4DKIBFAbJ2TpAA5vxt5EHmapjyY5jIecCCG23gU1Z4FpNEgk/wDFHDrqCHGkzZC4emO0CfyUsgJSQACRR9zdfPCvL81ciR0urSFssNOJAGxKtVg1x4r7nGUrVxyLLYbBaMbLVtvoRSD+YmOpKngPAUb9KfmLv5edDkopCWm9aEtp9I29FgjwT/tzxhQh92etp5atEhpBaW4kVqFnce1hVYMBUpkaSdCUVuregfbD9jWycpUeLH+hz7JGMx9UqlEHVYP+o4zD2Qo//9k=">
            <a:hlinkClick r:id="rId2"/>
          </p:cNvPr>
          <p:cNvSpPr>
            <a:spLocks noChangeAspect="1" noChangeArrowheads="1"/>
          </p:cNvSpPr>
          <p:nvPr/>
        </p:nvSpPr>
        <p:spPr bwMode="auto">
          <a:xfrm>
            <a:off x="80963" y="-350838"/>
            <a:ext cx="1085850" cy="742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75784" name="AutoShape 8" descr="data:image/jpg;base64,/9j/4AAQSkZJRgABAQAAAQABAAD/2wBDAAkGBwgHBgkIBwgKCgkLDRYPDQwMDRsUFRAWIB0iIiAdHx8kKDQsJCYxJx8fLT0tMTU3Ojo6Iys/RD84QzQ5Ojf/2wBDAQoKCg0MDRoPDxo3JR8lNzc3Nzc3Nzc3Nzc3Nzc3Nzc3Nzc3Nzc3Nzc3Nzc3Nzc3Nzc3Nzc3Nzc3Nzc3Nzc3Nzf/wAARCABOAHIDASIAAhEBAxEB/8QAGwAAAwADAQEAAAAAAAAAAAAABAUGAAMHAgH/xAA4EAABBAAFAwIEBAQGAwEAAAABAgMEEQAFEiExBhNBIlEUYXGBFSMykTNCobEWJFLB4fEHgtLw/8QAGAEAAwEBAAAAAAAAAAAAAAAAAQIDAAT/xAAiEQACAgIBBAMBAAAAAAAAAAAAAQIRITFRAxIiQRNh8HH/2gAMAwEAAhEDEQA/AFUeNBbdWe+sJIpCCn9O3uav/nDtTZb0usJKyeVJf7JI/Y396x8lz2ITbjjTDTfoKUqUCohRBrf3v+2I9MqUw447HkKQpRKlEOkWTzhnIeg6Y48zIQta5CNRtPcWhwfuBR++KTpWaiWX2pkdD7jSQpLq9JVXFb+Nv64lkzpal07MkaSPDhF3zsDhj0zJGWZ9DlOanWtXaUjf1ahpvzwSD9sc7lnDHotkNMvHQiEAL3/T/teNqYEbUf8ALG/cp/5w0OYNBSu3ly6utWkC8Sef9VTG1LhZJlL7cgJ7hW4ybAB3ISRxQ5wPllwBqhyqGw02txcdKW0JskoHA+uOf5nnmVudSMuPQ20sx21NrZktBY1V6VEEbEbj9t8BSc8zx1DcfMXXfh1upKg8iwTt5O/z528Vi3Y6X6cS4l5iBKkqSQqhYRykA778qHJ+eFm23b0ZZI7M5E3PojvwLTkh5L7qWC01/DaLSK3ApI1Xtd4IYyDNc9Wy3mkphnL2wlL5YUHFqUE8HTfm+aq/O2LrO2FuQXUNR2oQbK0qLikOEgJs2Fg+jcXR8+McVe1uyHStRUCvWpRGruE2b35s3v8A9YCbYbLSb0QWM1YmZNHRIjhFfDelDiRXNqsGxvqrzwMKeoMkT8YYs4yYdq1UvQvWogElKwEgCyfBFjA+SfjTmZBzLWJL0hCgtAS2pQST/YbccbY6Q41n+Zw0Q5OUNISrdXxKUBLi+eCTe/sPG93WA217MqI3N4648/W6T23Gm9KQNSaCdIJKaChsdydt8K4rsbLlFxh/80qtTpR+o0DuaoefpitzTp6bljJzPNJKWmm2w2SHFLKE7AABIPp8CqqxiXZGUypSYGVGU9IepLAbZCdbhskalK9KE7b1fsNrxq9LJmykanx3GkOKDQUpIJBULBP1xmCk/wDj2CEgO5pL7lerQwdN+avesZhccgtnybDQIzTS0kl1Y1AJKtSfYCvn4Jxpay6M2olMJWpO6dcc/wB9OGaltz4DLhkuRGY4V3UKkJCmqND1DYDYfuRjYIDiYyH2n8zfaXRQuO+HCofL3GG7m9jEc7lkj4p9lgpUlkayokAab5s/XGuOC04hSXClQNpUAOfsQcXEGOic08/EUpx1bSmVNrUApICyBq35tFf/ALfR/g1xSFan0pWon0aLSPYWcIp06YT0zmXdEJLjhW68hCStLhASo2De3Ng/uMHvNCPHU45ISDV0k6lKG30PkYlI2XtOZlGgpUKTKeYebZR3FOFCAqxdDax/Xb3MkdPPTc0cjZZ+INxWkEPvBhOpKzwhNG/G5s+2KPt/IykLM5THZDuYjR2lJLjXda1AqC9Ck0COLBu/PkCsQj2YylSnpCpL6nnj63AtQUvaqNHfFH1fkH4Y+oNJzIqb061yEADTX6rskWfHj54SZtlUiC4kOpdKihKlkoKSixdX54PvdHjFIoRux0t3MM+y3KkhiW84klkvKe1X6gKAFV+pI33OnDbpNGbdPxpuaJT/AJeOVNuRVKKVEgar4287409F5zLjwUQBl/cjJeS+HGdGq0n0itrFjkm9vtixYagyu4Hcrz/8wjXodRThAAFp1Uara7OEar0FJUGyeo32ZMZLsZhKXUo7qi+sq1FZRztQGkmyDx4xA9Y9X5snOlsn4dDkBzbtWU2DwbO+4GLKfCyJl6MZPTuddxRWlpJSilkBSzsF7mrP2HtjkeaSGJ+aS5DTCmmXipQbUskpoJPPn2+d4EVeaBNqqR1piTJzfK5LMxUVbHxzUZRMZADjain7ebvHNHOmszWEZpl7iWW35XYi05pWtRolQ07AUbPFb+2OldGZnl/+Foxk5W+21oBdecSC084j0jTaiVE6eKrY8AXhJMnHMMxU1lkSQ6tThDcdgDTHCruzslu6O+13eHg8tVg20bIed9SohsJdW+pxLaQoreY1E1vdm7+uMwyT0I66kOOS2ELWNSkLQSUk+CRYJ++MwfEAMjpfK5TTK5JluK7a1qCpJIUv/VwN/JrBuX5Mzl/cbgSp8PQ5ell8qTY4JSrY/QjBMVx4ttFtpxTHbK0BLVgpNhRqiOa3wwkRpwdGhmQG1+qwhJryqwNia24O91iVvTGpAWVQE5Yn/JFwSVqWXn+2Ld1KJ41EDnxWPjvUWTvZy7EMuUiQFUoLIS0FAEFN+CNPnaz88ZIIbbK5b62GHApOt7S1xseSD7kbeMcxn5A4xPbcjTWJUdW4kdwEJrSKXRJBtQ2F7e+9BRTYW0ijgSZb3V8lqA8EPIzCWsahSgOwascn9Ffv74pJnVEvLcxEB2TGLnxHaUCXAU+siyNW/pKTtf8AUY5704h4dcw23u6h5Tyy8LKSdlkn3FpxadRZIwcyZc+LbS6XAS267+hBWbUL+gs/InDSpZEX0B9Ruy3GW8ymIcPxrK1AFwpFoBCk7iwCE2PNH3xGZ1m0uTGDTylkI9KQFqI+pHnauffF9n0QZflWU/ESEvZcy+8S22kWQlLm93XqAsgAC798aeoei2FR3XYiBqZWVUf5mwpvbfyN/tWKLqLTC0TPTq32UMdmAyHnGVISUilLcRZ3PzF/tiwyPOFqdhqdiyQJKFJCkKR/GTfoFjg0dyR9DhZBS2nNIDAQlI/EXKNVt262qvn5H98MYiI7MGK8tzdGZrcPqOyUnc1v/vgOSqgxi3hC3rnqN6TFyV1lT8We26+pTdptpQ9H6gkf284mOnunPxEGfNcXFyxA9ax+pxVD8tseT8zsOT4up6i6eakTW81zSSluDqXbSD+a6oEDSkUALrdXgD3xkDL5/U8pDEVAi5bH9FtghtlIO6Ee6vfe973ONXGhayLpj8lUYuRmHm8qjK7cdDSPSi/5Qr+YmjauSbujgeSp5GZvMh56PlwWpNMado5VelJPJI+d++L2VmOU5dl8/KYcFa2YBQiW2u2/y1mlLChuo7cjc8++OZpy9TOYh9qI6GNWrSGgrtKNVR5UACTYvf8AfCN1gDLodcTiAWYWXds/o1z0hVeLBNg4zHNlzo5Wolx+yd9IAH23xmDng1l61lIhJQ0VrSwhPlagOPCQcIcwzwuz9DUJqPp/iISAQBY2qhWwNjYiz52D2GvN5eZMqlxFsRwAaUpKtykm9vn55ANXZwH1lD/DoqZ8Nq3O4rubbWocnzewA+X1xXBN8GyLHZfaL7LLXbboLUqgEE7BPFk2CKAPBxsZgKlRCW4rxZRanH2x6GyKVVlSSNgDvXjB6VPqeaYyPsQFBlDkp9CAGl86UqASSCCDvdDggHj1HdiwmH8t6hhvx4bjYXZWCkqbQAC2pIo2EjkmyPc7yn1JR0OumnsRZcvRncaW+hxpmNYUHa1gFCggHc0dwKs1YuvDLqWZGzJMoTw2tmOpamJTKSkpSVHZaTzvXBHncbjHvM8ojZatuVl+YxpbCUqWhlagCBsmx4KrWkA7bq+eAZbEuRLcjvxPhW2lDWw8jd1S1AC6oUDXOx2J4rEHPuyyqVYRJS+/FaDPYdYW82dBRYC0XW3uDXuR498dKybqOO681Alvo78kJLA5vUWyEn2JpR38V7gYS5pNiSICMvV8I4zlB0xw3Tji2u3pC1WRVKVxtZTxVYG6LyzLvi05jPlN6klOhbjlKYLa2ykgDc2nUPb0nfcYu0laezXaHMzK3Wurorze0Ey3CACAErTd3f1H74055lzLLRd+NIdCSotsI1BKQSbU4VBI83QJ55wZnTr0u8yaDbDKO4YaSLU9qJBdrmq49zXzxL5ghMrpqM6JDipT0xbbrl6FEclG3pqwCNvn7jCw8tjKbi8MohCmdW5u22fyIcRpKHnEpOxPq0p2q902CQa3u8X8GFFgRkRYbSGWkAJSkf0sncnjc74isjziLC+LhuzmITDb7TSNSt6DaSKPHq4s1t/Tb1D1O4zDZQyjRPjTkJWxrtKwULKCFeUqoG/+8aUr/giCn8yj53mnwyIqZTLJD7Lkd/trKkcBQNEgkkbAjfEVn+ZLec+AYhmM4wpaZAZPoX7DTZ4ujvzg+R1y8uG4zl8cnMZALaZDbYBaaG21fqUTaieAVbcYQwWFJiL7bbiXVq0pJooJG50q/wDWq+u/tnNRjYKs1ogPhICMrjlIG2p0A18x74zDBOZhtIQJazpFfwz/APWMxy/J1f1g8ToYbQ2hx2ehqNpUQkKdClLHACaHJ9vmOcSHUs+Spx3I3cuRJnPtG24rinCgVsdOnmjdA8DFxFgwYq1LjQ47Kyd1NtJSb+oGJmTlSk5/8R3QqUukpcUm73ABPz0qNHwarHWpWmKoomOnc+LEinpKY7QWrutOg6gouFRUEjghNgm9vNjFV1XlsuX0+Rli1SoigpxbUfckhJ0FKfG5BNHev0mzidzOJluRRYubuNPy35T6kF99YU4lIFlQ4AV6q8ggfy3gpjMH+mXZMuOrXAaWA9E4ABAOpv2Pq44+nl6lONodOmQiZ9TorbLrrLbUZQWFK1BagCVCtvSSAK8V7jHUcuzfN8yyuOzmkFlsISypLz6tXdBBOutiCSEkH5+cHZx0fk3UxbzER+zMUknWk6Q7aaAXX1G43+uAZjRjIQy6sBTKEoT2xxpRXN2Rzz74WPbJ60ZtiiEwl/P86htsoZjOgPLbk26l1dnTSdhW1nf28YKmRmYUlaUZPFS0pwhpbUFtRWPfZJOJeNmrDec5s5mL2ZO9h8ux0tyToT+YAAUXW2ofLbjF1A6jfYzCDlsBhgl5tJdLiNHCEgAFJ35G5Gw2rFJLFgBUQp2cvLfn/EQYLBClOPlTTjpAsEFSa0cgjatjj210/kUqL8L8Wlxll4yeygBsqABGnV5GmhYN7Xe+D+sM0ffiSIMRtvSbS4XSRdEE1X255+WJrphEJSpWYtfEMyIS0OKSkgoWgnTQB9zjil13fBRRDupssh5Vl6n8udU8/LUC4DKIBFAbJ2TpAA5vxt5EHmapjyY5jIecCCG23gU1Z4FpNEgk/wDFHDrqCHGkzZC4emO0CfyUsgJSQACRR9zdfPCvL81ciR0urSFssNOJAGxKtVg1x4r7nGUrVxyLLYbBaMbLVtvoRSD+YmOpKngPAUb9KfmLv5edDkopCWm9aEtp9I29FgjwT/tzxhQh92etp5atEhpBaW4kVqFnce1hVYMBUpkaSdCUVuregfbD9jWycpUeLH+hz7JGMx9UqlEHVYP+o4zD2Qo//9k=">
            <a:hlinkClick r:id="rId2"/>
          </p:cNvPr>
          <p:cNvSpPr>
            <a:spLocks noChangeAspect="1" noChangeArrowheads="1"/>
          </p:cNvSpPr>
          <p:nvPr/>
        </p:nvSpPr>
        <p:spPr bwMode="auto">
          <a:xfrm>
            <a:off x="80963" y="-350838"/>
            <a:ext cx="1085850" cy="742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5786" name="Picture 10" descr="http://t2.gstatic.com/images?q=tbn:ANd9GcQhqBzyfWiiSBTr9KkfLwXEIQkzt7unJb4hL2ov-ZAHiL_2sXd2Pw"/>
          <p:cNvPicPr>
            <a:picLocks noChangeAspect="1" noChangeArrowheads="1"/>
          </p:cNvPicPr>
          <p:nvPr/>
        </p:nvPicPr>
        <p:blipFill>
          <a:blip r:embed="rId4" cstate="print"/>
          <a:srcRect/>
          <a:stretch>
            <a:fillRect/>
          </a:stretch>
        </p:blipFill>
        <p:spPr bwMode="auto">
          <a:xfrm>
            <a:off x="4211960" y="3140968"/>
            <a:ext cx="2400300" cy="1440160"/>
          </a:xfrm>
          <a:prstGeom prst="rect">
            <a:avLst/>
          </a:prstGeom>
          <a:noFill/>
        </p:spPr>
      </p:pic>
      <p:pic>
        <p:nvPicPr>
          <p:cNvPr id="75788" name="Picture 12" descr="http://t1.gstatic.com/images?q=tbn:ANd9GcQMY0grlZxqkQN4hGwAiCjenXirBF9c7jRcUcFCe6fJGuB10y78DA"/>
          <p:cNvPicPr>
            <a:picLocks noChangeAspect="1" noChangeArrowheads="1"/>
          </p:cNvPicPr>
          <p:nvPr/>
        </p:nvPicPr>
        <p:blipFill>
          <a:blip r:embed="rId5" cstate="print"/>
          <a:srcRect/>
          <a:stretch>
            <a:fillRect/>
          </a:stretch>
        </p:blipFill>
        <p:spPr bwMode="auto">
          <a:xfrm>
            <a:off x="6732240" y="3140968"/>
            <a:ext cx="2088232" cy="1440160"/>
          </a:xfrm>
          <a:prstGeom prst="rect">
            <a:avLst/>
          </a:prstGeom>
          <a:noFill/>
        </p:spPr>
      </p:pic>
      <p:pic>
        <p:nvPicPr>
          <p:cNvPr id="75790" name="Picture 14" descr="http://t0.gstatic.com/images?q=tbn:ANd9GcT3bqWDcp_v2zswpLg1aNqNC6qq0Dh4wsT4pkjo2CZQKGk5ZbrH"/>
          <p:cNvPicPr>
            <a:picLocks noChangeAspect="1" noChangeArrowheads="1"/>
          </p:cNvPicPr>
          <p:nvPr/>
        </p:nvPicPr>
        <p:blipFill>
          <a:blip r:embed="rId6" cstate="print"/>
          <a:srcRect/>
          <a:stretch>
            <a:fillRect/>
          </a:stretch>
        </p:blipFill>
        <p:spPr bwMode="auto">
          <a:xfrm>
            <a:off x="4788024" y="4653136"/>
            <a:ext cx="3600400" cy="1775843"/>
          </a:xfrm>
          <a:prstGeom prst="rect">
            <a:avLst/>
          </a:prstGeom>
          <a:noFill/>
        </p:spPr>
      </p:pic>
      <p:sp>
        <p:nvSpPr>
          <p:cNvPr id="12" name="11 Hexágono"/>
          <p:cNvSpPr/>
          <p:nvPr/>
        </p:nvSpPr>
        <p:spPr>
          <a:xfrm>
            <a:off x="323528" y="3212976"/>
            <a:ext cx="3960440" cy="3312368"/>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3200" dirty="0" smtClean="0"/>
              <a:t> </a:t>
            </a:r>
            <a:r>
              <a:rPr lang="es-CO" sz="2400" dirty="0" smtClean="0"/>
              <a:t>¡Está envuelto en la </a:t>
            </a:r>
            <a:r>
              <a:rPr lang="es-CO" sz="2800" b="1" dirty="0" smtClean="0">
                <a:solidFill>
                  <a:srgbClr val="002060"/>
                </a:solidFill>
              </a:rPr>
              <a:t>apostasía</a:t>
            </a:r>
            <a:r>
              <a:rPr lang="es-CO" sz="2400" dirty="0" smtClean="0"/>
              <a:t> organizada que ha mantenido engañado al mundo desde hace muchos siglos!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5786"/>
                                        </p:tgtEl>
                                        <p:attrNameLst>
                                          <p:attrName>style.visibility</p:attrName>
                                        </p:attrNameLst>
                                      </p:cBhvr>
                                      <p:to>
                                        <p:strVal val="visible"/>
                                      </p:to>
                                    </p:set>
                                    <p:anim to="" calcmode="lin" valueType="num">
                                      <p:cBhvr>
                                        <p:cTn id="17" dur="1" fill="hold"/>
                                        <p:tgtEl>
                                          <p:spTgt spid="7578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5788"/>
                                        </p:tgtEl>
                                        <p:attrNameLst>
                                          <p:attrName>style.visibility</p:attrName>
                                        </p:attrNameLst>
                                      </p:cBhvr>
                                      <p:to>
                                        <p:strVal val="visible"/>
                                      </p:to>
                                    </p:set>
                                    <p:anim to="" calcmode="lin" valueType="num">
                                      <p:cBhvr>
                                        <p:cTn id="22" dur="1" fill="hold"/>
                                        <p:tgtEl>
                                          <p:spTgt spid="7578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5790"/>
                                        </p:tgtEl>
                                        <p:attrNameLst>
                                          <p:attrName>style.visibility</p:attrName>
                                        </p:attrNameLst>
                                      </p:cBhvr>
                                      <p:to>
                                        <p:strVal val="visible"/>
                                      </p:to>
                                    </p:set>
                                    <p:anim to="" calcmode="lin" valueType="num">
                                      <p:cBhvr>
                                        <p:cTn id="27" dur="1" fill="hold"/>
                                        <p:tgtEl>
                                          <p:spTgt spid="7579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to="" calcmode="lin" valueType="num">
                                      <p:cBhvr>
                                        <p:cTn id="3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2"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p:spPr>
        <p:txBody>
          <a:bodyPr>
            <a:normAutofit/>
          </a:bodyPr>
          <a:lstStyle/>
          <a:p>
            <a:pPr algn="ctr">
              <a:buNone/>
            </a:pPr>
            <a:r>
              <a:rPr lang="es-CO" dirty="0" smtClean="0"/>
              <a:t>    </a:t>
            </a:r>
            <a:r>
              <a:rPr lang="es-CO" sz="3600" dirty="0" smtClean="0"/>
              <a:t>En Egipto siempre se creyó que el hijo de Isis (nombre egipcio de la “reina del cielo”, Semíramis) nació un 25 de diciembre.</a:t>
            </a:r>
          </a:p>
          <a:p>
            <a:endParaRPr lang="es-CO" sz="3600" dirty="0" smtClean="0"/>
          </a:p>
          <a:p>
            <a:pPr algn="ctr">
              <a:buNone/>
            </a:pPr>
            <a:r>
              <a:rPr lang="es-CO" sz="3600" dirty="0" smtClean="0"/>
              <a:t>    </a:t>
            </a:r>
            <a:r>
              <a:rPr lang="es-CO" sz="3600" u="sng" dirty="0" smtClean="0"/>
              <a:t>Los paganos en todo el mundo conocido celebraron esta fecha siglos antes del nacimiento de Jesucristo.</a:t>
            </a:r>
            <a:endParaRPr lang="es-CO" sz="3600" dirty="0" smtClean="0"/>
          </a:p>
          <a:p>
            <a:endParaRPr lang="es-CO"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476672"/>
            <a:ext cx="2664296" cy="5976664"/>
          </a:xfrm>
          <a:solidFill>
            <a:schemeClr val="accent3"/>
          </a:solidFill>
        </p:spPr>
        <p:txBody>
          <a:bodyPr>
            <a:normAutofit fontScale="85000" lnSpcReduction="10000"/>
          </a:bodyPr>
          <a:lstStyle/>
          <a:p>
            <a:pPr>
              <a:buNone/>
            </a:pPr>
            <a:endParaRPr lang="es-CO" dirty="0" smtClean="0"/>
          </a:p>
          <a:p>
            <a:pPr algn="ctr">
              <a:buNone/>
            </a:pPr>
            <a:r>
              <a:rPr lang="es-CO" dirty="0" smtClean="0"/>
              <a:t> Jesús, el verdadero Mesías, no nació un 25 de diciembre. </a:t>
            </a:r>
          </a:p>
          <a:p>
            <a:pPr algn="ctr">
              <a:buNone/>
            </a:pPr>
            <a:endParaRPr lang="es-CO" dirty="0" smtClean="0"/>
          </a:p>
          <a:p>
            <a:pPr algn="ctr">
              <a:buNone/>
            </a:pPr>
            <a:r>
              <a:rPr lang="es-CO" dirty="0" smtClean="0"/>
              <a:t>   Los apóstoles y la Iglesia Primitiva jamás celebraron el natalicio de Cristo en esa fecha ni en ninguna otra.</a:t>
            </a:r>
          </a:p>
          <a:p>
            <a:pPr>
              <a:buNone/>
            </a:pPr>
            <a:endParaRPr lang="es-CO" dirty="0"/>
          </a:p>
        </p:txBody>
      </p:sp>
      <p:pic>
        <p:nvPicPr>
          <p:cNvPr id="74754" name="Picture 2" descr="http://t0.gstatic.com/images?q=tbn:ANd9GcSGZrcsJIJ2P4ctd3kSVnizjpr00J-bqPZLnWST2LxRavxFnOg0"/>
          <p:cNvPicPr>
            <a:picLocks noChangeAspect="1" noChangeArrowheads="1"/>
          </p:cNvPicPr>
          <p:nvPr/>
        </p:nvPicPr>
        <p:blipFill>
          <a:blip r:embed="rId2" cstate="print"/>
          <a:srcRect/>
          <a:stretch>
            <a:fillRect/>
          </a:stretch>
        </p:blipFill>
        <p:spPr bwMode="auto">
          <a:xfrm>
            <a:off x="5940152" y="692696"/>
            <a:ext cx="2736304" cy="3312368"/>
          </a:xfrm>
          <a:prstGeom prst="rect">
            <a:avLst/>
          </a:prstGeom>
          <a:noFill/>
        </p:spPr>
      </p:pic>
      <p:pic>
        <p:nvPicPr>
          <p:cNvPr id="74756" name="Picture 4" descr="http://t0.gstatic.com/images?q=tbn:ANd9GcQGDrSlFntbumlVwXRslsyEvtlL6ifDXvKm8fe6wnkVhpg753ISSA"/>
          <p:cNvPicPr>
            <a:picLocks noChangeAspect="1" noChangeArrowheads="1"/>
          </p:cNvPicPr>
          <p:nvPr/>
        </p:nvPicPr>
        <p:blipFill>
          <a:blip r:embed="rId3" cstate="print"/>
          <a:srcRect/>
          <a:stretch>
            <a:fillRect/>
          </a:stretch>
        </p:blipFill>
        <p:spPr bwMode="auto">
          <a:xfrm>
            <a:off x="323528" y="692696"/>
            <a:ext cx="2736304" cy="3168352"/>
          </a:xfrm>
          <a:prstGeom prst="rect">
            <a:avLst/>
          </a:prstGeom>
          <a:noFill/>
        </p:spPr>
      </p:pic>
      <p:sp>
        <p:nvSpPr>
          <p:cNvPr id="7" name="6 Rectángulo"/>
          <p:cNvSpPr/>
          <p:nvPr/>
        </p:nvSpPr>
        <p:spPr>
          <a:xfrm>
            <a:off x="395536" y="4221088"/>
            <a:ext cx="2520280" cy="1938992"/>
          </a:xfrm>
          <a:prstGeom prst="rect">
            <a:avLst/>
          </a:prstGeom>
          <a:solidFill>
            <a:schemeClr val="tx2">
              <a:lumMod val="40000"/>
              <a:lumOff val="60000"/>
            </a:schemeClr>
          </a:solidFill>
        </p:spPr>
        <p:txBody>
          <a:bodyPr wrap="square">
            <a:spAutoFit/>
          </a:bodyPr>
          <a:lstStyle/>
          <a:p>
            <a:pPr algn="ctr"/>
            <a:r>
              <a:rPr lang="es-CO" sz="2400" b="1" dirty="0" smtClean="0">
                <a:solidFill>
                  <a:srgbClr val="FF0000"/>
                </a:solidFill>
              </a:rPr>
              <a:t>No existe en la Biblia mandato ni instrucción alguna para celebrar su natalicio.</a:t>
            </a:r>
            <a:endParaRPr lang="es-CO" sz="2400" b="1" dirty="0">
              <a:solidFill>
                <a:srgbClr val="FF0000"/>
              </a:solidFill>
            </a:endParaRPr>
          </a:p>
        </p:txBody>
      </p:sp>
      <p:sp>
        <p:nvSpPr>
          <p:cNvPr id="8" name="7 Rectángulo"/>
          <p:cNvSpPr/>
          <p:nvPr/>
        </p:nvSpPr>
        <p:spPr>
          <a:xfrm>
            <a:off x="5868144" y="4365104"/>
            <a:ext cx="2592288" cy="1631216"/>
          </a:xfrm>
          <a:prstGeom prst="rect">
            <a:avLst/>
          </a:prstGeom>
          <a:solidFill>
            <a:schemeClr val="tx2">
              <a:lumMod val="40000"/>
              <a:lumOff val="60000"/>
            </a:schemeClr>
          </a:solidFill>
        </p:spPr>
        <p:txBody>
          <a:bodyPr wrap="square">
            <a:spAutoFit/>
          </a:bodyPr>
          <a:lstStyle/>
          <a:p>
            <a:pPr algn="ctr"/>
            <a:r>
              <a:rPr lang="es-CO" sz="2000" b="1" dirty="0" smtClean="0">
                <a:solidFill>
                  <a:srgbClr val="FF0000"/>
                </a:solidFill>
              </a:rPr>
              <a:t>Lo que si menciona la profecía es la fecha de su muerte (Exo.12:1,6;  Dan.9:27.  Abril 14 del año 31 C.S. 374,375).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4756"/>
                                        </p:tgtEl>
                                        <p:attrNameLst>
                                          <p:attrName>style.visibility</p:attrName>
                                        </p:attrNameLst>
                                      </p:cBhvr>
                                      <p:to>
                                        <p:strVal val="visible"/>
                                      </p:to>
                                    </p:set>
                                    <p:anim to="" calcmode="lin" valueType="num">
                                      <p:cBhvr>
                                        <p:cTn id="17" dur="1" fill="hold"/>
                                        <p:tgtEl>
                                          <p:spTgt spid="7475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4754"/>
                                        </p:tgtEl>
                                        <p:attrNameLst>
                                          <p:attrName>style.visibility</p:attrName>
                                        </p:attrNameLst>
                                      </p:cBhvr>
                                      <p:to>
                                        <p:strVal val="visible"/>
                                      </p:to>
                                    </p:set>
                                    <p:anim to="" calcmode="lin" valueType="num">
                                      <p:cBhvr>
                                        <p:cTn id="22" dur="1" fill="hold"/>
                                        <p:tgtEl>
                                          <p:spTgt spid="7475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to="" calcmode="lin" valueType="num">
                                      <p:cBhvr>
                                        <p:cTn id="32" dur="1" fill="hold"/>
                                        <p:tgtEl>
                                          <p:spTgt spid="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to="" calcmode="lin" valueType="num">
                                      <p:cBhvr>
                                        <p:cTn id="3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P spid="8"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22912" cy="5793507"/>
          </a:xfrm>
        </p:spPr>
        <p:txBody>
          <a:bodyPr/>
          <a:lstStyle/>
          <a:p>
            <a:pPr>
              <a:buNone/>
            </a:pPr>
            <a:r>
              <a:rPr lang="es-CO" dirty="0" smtClean="0"/>
              <a:t>   </a:t>
            </a:r>
          </a:p>
          <a:p>
            <a:pPr algn="ctr">
              <a:buNone/>
            </a:pPr>
            <a:r>
              <a:rPr lang="es-CO" dirty="0" smtClean="0"/>
              <a:t>    </a:t>
            </a:r>
          </a:p>
          <a:p>
            <a:pPr algn="ctr">
              <a:buNone/>
            </a:pPr>
            <a:r>
              <a:rPr lang="es-CO" dirty="0" smtClean="0"/>
              <a:t>Así fue como los “misterios caldeos”, </a:t>
            </a:r>
            <a:r>
              <a:rPr lang="es-CO" b="1" dirty="0" smtClean="0">
                <a:solidFill>
                  <a:srgbClr val="0070C0"/>
                </a:solidFill>
              </a:rPr>
              <a:t>inventados</a:t>
            </a:r>
            <a:r>
              <a:rPr lang="es-CO" dirty="0" smtClean="0"/>
              <a:t> por la esposa de Nimrod, nos fueron legados – </a:t>
            </a:r>
            <a:r>
              <a:rPr lang="es-CO" b="1" u="sng" dirty="0" smtClean="0">
                <a:solidFill>
                  <a:srgbClr val="0070C0"/>
                </a:solidFill>
              </a:rPr>
              <a:t>con nuevos nombres cristianos </a:t>
            </a:r>
            <a:r>
              <a:rPr lang="es-CO" dirty="0" smtClean="0"/>
              <a:t>– por las religiones paganas.</a:t>
            </a:r>
          </a:p>
          <a:p>
            <a:endParaRPr lang="es-CO" dirty="0"/>
          </a:p>
        </p:txBody>
      </p:sp>
      <p:pic>
        <p:nvPicPr>
          <p:cNvPr id="4" name="Picture 2" descr="http://t1.gstatic.com/images?q=tbn:ANd9GcRsEmY5DxawLl8m8_FxM1kkFFWFnZl9tfLGq7GDeZ9Qut9Dtxry9A"/>
          <p:cNvPicPr>
            <a:picLocks noChangeAspect="1" noChangeArrowheads="1"/>
          </p:cNvPicPr>
          <p:nvPr/>
        </p:nvPicPr>
        <p:blipFill>
          <a:blip r:embed="rId3" cstate="print"/>
          <a:srcRect/>
          <a:stretch>
            <a:fillRect/>
          </a:stretch>
        </p:blipFill>
        <p:spPr bwMode="auto">
          <a:xfrm>
            <a:off x="5796136" y="1628800"/>
            <a:ext cx="288032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latin typeface="Monotype Corsiva" pitchFamily="66" charset="0"/>
              </a:rPr>
              <a:t>¿Existe algún mandato para observar la fecha de su muerte?</a:t>
            </a:r>
            <a:endParaRPr lang="es-CO" dirty="0">
              <a:latin typeface="Monotype Corsiva" pitchFamily="66" charset="0"/>
            </a:endParaRPr>
          </a:p>
        </p:txBody>
      </p:sp>
      <p:sp>
        <p:nvSpPr>
          <p:cNvPr id="3" name="2 Marcador de contenido"/>
          <p:cNvSpPr>
            <a:spLocks noGrp="1"/>
          </p:cNvSpPr>
          <p:nvPr>
            <p:ph idx="1"/>
          </p:nvPr>
        </p:nvSpPr>
        <p:spPr>
          <a:solidFill>
            <a:schemeClr val="accent6">
              <a:lumMod val="20000"/>
              <a:lumOff val="80000"/>
            </a:schemeClr>
          </a:solidFill>
        </p:spPr>
        <p:txBody>
          <a:bodyPr>
            <a:normAutofit lnSpcReduction="10000"/>
          </a:bodyPr>
          <a:lstStyle/>
          <a:p>
            <a:pPr algn="ctr">
              <a:buNone/>
            </a:pPr>
            <a:r>
              <a:rPr lang="es-CO" dirty="0" smtClean="0"/>
              <a:t>    </a:t>
            </a:r>
          </a:p>
          <a:p>
            <a:pPr algn="ctr">
              <a:buNone/>
            </a:pPr>
            <a:endParaRPr lang="es-CO" dirty="0" smtClean="0"/>
          </a:p>
          <a:p>
            <a:pPr algn="ctr">
              <a:buNone/>
            </a:pPr>
            <a:r>
              <a:rPr lang="es-CO" dirty="0" smtClean="0"/>
              <a:t>Si existe el mandato de </a:t>
            </a:r>
            <a:r>
              <a:rPr lang="es-CO" b="1" u="sng" dirty="0" smtClean="0">
                <a:solidFill>
                  <a:srgbClr val="0070C0"/>
                </a:solidFill>
              </a:rPr>
              <a:t>OBSERVAR</a:t>
            </a:r>
            <a:r>
              <a:rPr lang="es-CO" dirty="0" smtClean="0"/>
              <a:t>,</a:t>
            </a:r>
            <a:r>
              <a:rPr lang="es-CO" b="1" dirty="0" smtClean="0">
                <a:solidFill>
                  <a:srgbClr val="0070C0"/>
                </a:solidFill>
              </a:rPr>
              <a:t> NO FESTEJAR</a:t>
            </a:r>
            <a:r>
              <a:rPr lang="es-CO" dirty="0" smtClean="0"/>
              <a:t>, la fecha de su muerte.</a:t>
            </a:r>
          </a:p>
          <a:p>
            <a:pPr>
              <a:buNone/>
            </a:pPr>
            <a:endParaRPr lang="es-CO" dirty="0" smtClean="0"/>
          </a:p>
          <a:p>
            <a:pPr algn="ctr">
              <a:buNone/>
            </a:pPr>
            <a:r>
              <a:rPr lang="es-CO" dirty="0" smtClean="0"/>
              <a:t> Léase 1 Corintios 11:23-26; Juan 13:14-17. </a:t>
            </a:r>
          </a:p>
          <a:p>
            <a:endParaRPr lang="es-CO" dirty="0" smtClean="0"/>
          </a:p>
          <a:p>
            <a:pPr algn="ctr">
              <a:buNone/>
            </a:pP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8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pPr algn="r"/>
            <a:r>
              <a:rPr lang="es-CO" sz="4000" b="1" dirty="0" smtClean="0">
                <a:solidFill>
                  <a:srgbClr val="FF0000"/>
                </a:solidFill>
                <a:latin typeface="Arial Narrow" pitchFamily="34" charset="0"/>
              </a:rPr>
              <a:t>¿Se han adoptado otras costumbres paganas?</a:t>
            </a:r>
            <a:endParaRPr lang="es-CO" sz="2800" b="1" dirty="0">
              <a:solidFill>
                <a:srgbClr val="FF0000"/>
              </a:solidFill>
              <a:latin typeface="Arial Narrow" pitchFamily="34" charset="0"/>
            </a:endParaRPr>
          </a:p>
        </p:txBody>
      </p:sp>
      <p:sp>
        <p:nvSpPr>
          <p:cNvPr id="3" name="2 Marcador de contenido"/>
          <p:cNvSpPr>
            <a:spLocks noGrp="1"/>
          </p:cNvSpPr>
          <p:nvPr>
            <p:ph idx="1"/>
          </p:nvPr>
        </p:nvSpPr>
        <p:spPr>
          <a:xfrm>
            <a:off x="457200" y="1600200"/>
            <a:ext cx="8229600" cy="4997152"/>
          </a:xfrm>
          <a:solidFill>
            <a:schemeClr val="accent6">
              <a:lumMod val="40000"/>
              <a:lumOff val="60000"/>
            </a:schemeClr>
          </a:solidFill>
        </p:spPr>
        <p:txBody>
          <a:bodyPr>
            <a:normAutofit/>
          </a:bodyPr>
          <a:lstStyle/>
          <a:p>
            <a:pPr>
              <a:buNone/>
            </a:pPr>
            <a:r>
              <a:rPr lang="es-CO" dirty="0" smtClean="0"/>
              <a:t>      Además de las tradicionales costumbres navideñas de nuestros pueblos, hemos adoptado otras que con ser de origen pagano logran una acogida entusiasta.</a:t>
            </a:r>
          </a:p>
          <a:p>
            <a:pPr>
              <a:buNone/>
            </a:pPr>
            <a:endParaRPr lang="es-CO" dirty="0" smtClean="0"/>
          </a:p>
          <a:p>
            <a:pPr>
              <a:buNone/>
            </a:pPr>
            <a:r>
              <a:rPr lang="es-CO" dirty="0" smtClean="0"/>
              <a:t>      </a:t>
            </a:r>
            <a:endParaRPr lang="es-CO" dirty="0"/>
          </a:p>
        </p:txBody>
      </p:sp>
      <p:pic>
        <p:nvPicPr>
          <p:cNvPr id="72706" name="Picture 2" descr="http://t0.gstatic.com/images?q=tbn:ANd9GcQa6jagJzIVhpuOYHG5MHG35BD15sS8cFeBcSIQzBDW1cuMWWWD0Q"/>
          <p:cNvPicPr>
            <a:picLocks noChangeAspect="1" noChangeArrowheads="1"/>
          </p:cNvPicPr>
          <p:nvPr/>
        </p:nvPicPr>
        <p:blipFill>
          <a:blip r:embed="rId2" cstate="print"/>
          <a:srcRect/>
          <a:stretch>
            <a:fillRect/>
          </a:stretch>
        </p:blipFill>
        <p:spPr bwMode="auto">
          <a:xfrm>
            <a:off x="6660232" y="2996952"/>
            <a:ext cx="1299220" cy="1800200"/>
          </a:xfrm>
          <a:prstGeom prst="rect">
            <a:avLst/>
          </a:prstGeom>
          <a:noFill/>
        </p:spPr>
      </p:pic>
      <p:sp>
        <p:nvSpPr>
          <p:cNvPr id="5" name="4 Proceso alternativo"/>
          <p:cNvSpPr/>
          <p:nvPr/>
        </p:nvSpPr>
        <p:spPr>
          <a:xfrm>
            <a:off x="467544" y="3717032"/>
            <a:ext cx="5256584" cy="28803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La “</a:t>
            </a:r>
            <a:r>
              <a:rPr lang="es-CO" sz="2800" b="1" u="sng" dirty="0" smtClean="0">
                <a:solidFill>
                  <a:srgbClr val="002060"/>
                </a:solidFill>
              </a:rPr>
              <a:t>Flor de Navidad</a:t>
            </a:r>
            <a:r>
              <a:rPr lang="es-CO" sz="2800" dirty="0" smtClean="0"/>
              <a:t>” y el </a:t>
            </a:r>
            <a:r>
              <a:rPr lang="es-CO" sz="2800" b="1" u="sng" dirty="0" smtClean="0">
                <a:solidFill>
                  <a:srgbClr val="002060"/>
                </a:solidFill>
              </a:rPr>
              <a:t>madero</a:t>
            </a:r>
            <a:r>
              <a:rPr lang="es-CO" sz="2800" b="1" dirty="0" smtClean="0">
                <a:solidFill>
                  <a:srgbClr val="002060"/>
                </a:solidFill>
              </a:rPr>
              <a:t> que se enciende en la chimenea</a:t>
            </a:r>
            <a:r>
              <a:rPr lang="es-CO" sz="2800" dirty="0" smtClean="0"/>
              <a:t> son “</a:t>
            </a:r>
            <a:r>
              <a:rPr lang="es-CO" sz="2800" dirty="0" smtClean="0">
                <a:solidFill>
                  <a:srgbClr val="002060"/>
                </a:solidFill>
              </a:rPr>
              <a:t>vestigios de épocas precristianas</a:t>
            </a:r>
            <a:r>
              <a:rPr lang="es-CO" sz="2800" dirty="0" smtClean="0"/>
              <a:t>, </a:t>
            </a:r>
            <a:r>
              <a:rPr lang="es-CO" sz="2800" b="1" dirty="0" smtClean="0"/>
              <a:t>según la Enciclopedia Americana.</a:t>
            </a:r>
            <a:r>
              <a:rPr lang="es-CO" sz="2800" dirty="0" smtClean="0"/>
              <a:t> </a:t>
            </a:r>
          </a:p>
          <a:p>
            <a:endParaRPr lang="es-CO" dirty="0"/>
          </a:p>
        </p:txBody>
      </p:sp>
      <p:pic>
        <p:nvPicPr>
          <p:cNvPr id="72708" name="Picture 4" descr="http://t1.gstatic.com/images?q=tbn:ANd9GcTZYsb-9TzlDchIvEmGMEQTo_BFyZh-cTphirUNOhIRAZTUJ2L3gA"/>
          <p:cNvPicPr>
            <a:picLocks noChangeAspect="1" noChangeArrowheads="1"/>
          </p:cNvPicPr>
          <p:nvPr/>
        </p:nvPicPr>
        <p:blipFill>
          <a:blip r:embed="rId3" cstate="print"/>
          <a:srcRect/>
          <a:stretch>
            <a:fillRect/>
          </a:stretch>
        </p:blipFill>
        <p:spPr bwMode="auto">
          <a:xfrm>
            <a:off x="6228184" y="4941168"/>
            <a:ext cx="2457450" cy="1584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randombar(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2706"/>
                                        </p:tgtEl>
                                        <p:attrNameLst>
                                          <p:attrName>style.visibility</p:attrName>
                                        </p:attrNameLst>
                                      </p:cBhvr>
                                      <p:to>
                                        <p:strVal val="visible"/>
                                      </p:to>
                                    </p:set>
                                    <p:anim to="" calcmode="lin" valueType="num">
                                      <p:cBhvr>
                                        <p:cTn id="22" dur="1" fill="hold"/>
                                        <p:tgtEl>
                                          <p:spTgt spid="7270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72708"/>
                                        </p:tgtEl>
                                        <p:attrNameLst>
                                          <p:attrName>style.visibility</p:attrName>
                                        </p:attrNameLst>
                                      </p:cBhvr>
                                      <p:to>
                                        <p:strVal val="visible"/>
                                      </p:to>
                                    </p:set>
                                    <p:animEffect transition="in" filter="diamond(in)">
                                      <p:cBhvr>
                                        <p:cTn id="32" dur="2000"/>
                                        <p:tgtEl>
                                          <p:spTgt spid="72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5"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976664" cy="5793507"/>
          </a:xfrm>
        </p:spPr>
        <p:txBody>
          <a:bodyPr>
            <a:normAutofit fontScale="85000" lnSpcReduction="20000"/>
          </a:bodyPr>
          <a:lstStyle/>
          <a:p>
            <a:pPr>
              <a:buNone/>
            </a:pPr>
            <a:r>
              <a:rPr lang="es-CO" dirty="0" smtClean="0"/>
              <a:t>    La corona verde o guirnalda que adorna las puertas de tantos hogares es igualmente pagana. </a:t>
            </a:r>
          </a:p>
          <a:p>
            <a:pPr>
              <a:buNone/>
            </a:pPr>
            <a:endParaRPr lang="es-CO" dirty="0" smtClean="0"/>
          </a:p>
          <a:p>
            <a:pPr>
              <a:buNone/>
            </a:pPr>
            <a:r>
              <a:rPr lang="es-CO" dirty="0" smtClean="0"/>
              <a:t>    De ella y del árbol de Navidad dice Frederick J. Haskins en su libro Answers to Questions: </a:t>
            </a:r>
            <a:r>
              <a:rPr lang="es-CO" b="1" dirty="0" smtClean="0"/>
              <a:t>“Se remonta a las costumbres paganas de adornar edificios y lugares de adoración para la festividad que se celebraba al mismo tiempo de la Navidad.</a:t>
            </a:r>
          </a:p>
          <a:p>
            <a:pPr>
              <a:buNone/>
            </a:pPr>
            <a:endParaRPr lang="es-CO" b="1" dirty="0" smtClean="0"/>
          </a:p>
          <a:p>
            <a:pPr>
              <a:buNone/>
            </a:pPr>
            <a:r>
              <a:rPr lang="es-CO" b="1" dirty="0" smtClean="0"/>
              <a:t>     El árbol de Navidad viene de Egipto y su origen es anterior a la era cristiana.”</a:t>
            </a:r>
            <a:endParaRPr lang="es-CO" dirty="0"/>
          </a:p>
        </p:txBody>
      </p:sp>
      <p:pic>
        <p:nvPicPr>
          <p:cNvPr id="173058" name="Picture 2" descr="http://t3.gstatic.com/images?q=tbn:ANd9GcTV6Z3ezH8vS9dDQaIfatwzdfePr-wIOjrPHDGUmbezzkIk1c-d-A"/>
          <p:cNvPicPr>
            <a:picLocks noChangeAspect="1" noChangeArrowheads="1"/>
          </p:cNvPicPr>
          <p:nvPr/>
        </p:nvPicPr>
        <p:blipFill>
          <a:blip r:embed="rId2" cstate="print"/>
          <a:srcRect/>
          <a:stretch>
            <a:fillRect/>
          </a:stretch>
        </p:blipFill>
        <p:spPr bwMode="auto">
          <a:xfrm>
            <a:off x="7236296" y="260648"/>
            <a:ext cx="1152128" cy="1368152"/>
          </a:xfrm>
          <a:prstGeom prst="rect">
            <a:avLst/>
          </a:prstGeom>
          <a:noFill/>
        </p:spPr>
      </p:pic>
      <p:pic>
        <p:nvPicPr>
          <p:cNvPr id="173060" name="Picture 4" descr="http://t1.gstatic.com/images?q=tbn:ANd9GcS18UXtQG2kwKzdvlT36kk24BQqhA084pNNnDLX8JQThMcFxaNSEw"/>
          <p:cNvPicPr>
            <a:picLocks noChangeAspect="1" noChangeArrowheads="1"/>
          </p:cNvPicPr>
          <p:nvPr/>
        </p:nvPicPr>
        <p:blipFill>
          <a:blip r:embed="rId3" cstate="print"/>
          <a:srcRect/>
          <a:stretch>
            <a:fillRect/>
          </a:stretch>
        </p:blipFill>
        <p:spPr bwMode="auto">
          <a:xfrm>
            <a:off x="6300192" y="1916832"/>
            <a:ext cx="2466975" cy="1847851"/>
          </a:xfrm>
          <a:prstGeom prst="rect">
            <a:avLst/>
          </a:prstGeom>
          <a:noFill/>
        </p:spPr>
      </p:pic>
      <p:pic>
        <p:nvPicPr>
          <p:cNvPr id="173062" name="Picture 6" descr="http://t3.gstatic.com/images?q=tbn:ANd9GcT7UkeCKbjvt2z2VSlbAd8ZIfJZBmTg3PAc24kb_MXqmKxh-FOZ"/>
          <p:cNvPicPr>
            <a:picLocks noChangeAspect="1" noChangeArrowheads="1"/>
          </p:cNvPicPr>
          <p:nvPr/>
        </p:nvPicPr>
        <p:blipFill>
          <a:blip r:embed="rId4" cstate="print"/>
          <a:srcRect/>
          <a:stretch>
            <a:fillRect/>
          </a:stretch>
        </p:blipFill>
        <p:spPr bwMode="auto">
          <a:xfrm>
            <a:off x="6444208" y="4293096"/>
            <a:ext cx="2466975" cy="227989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3058"/>
                                        </p:tgtEl>
                                        <p:attrNameLst>
                                          <p:attrName>style.visibility</p:attrName>
                                        </p:attrNameLst>
                                      </p:cBhvr>
                                      <p:to>
                                        <p:strVal val="visible"/>
                                      </p:to>
                                    </p:set>
                                    <p:anim to="" calcmode="lin" valueType="num">
                                      <p:cBhvr>
                                        <p:cTn id="7" dur="1" fill="hold"/>
                                        <p:tgtEl>
                                          <p:spTgt spid="17305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73060"/>
                                        </p:tgtEl>
                                        <p:attrNameLst>
                                          <p:attrName>style.visibility</p:attrName>
                                        </p:attrNameLst>
                                      </p:cBhvr>
                                      <p:to>
                                        <p:strVal val="visible"/>
                                      </p:to>
                                    </p:set>
                                    <p:anim to="" calcmode="lin" valueType="num">
                                      <p:cBhvr>
                                        <p:cTn id="17" dur="1" fill="hold"/>
                                        <p:tgtEl>
                                          <p:spTgt spid="17306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73062"/>
                                        </p:tgtEl>
                                        <p:attrNameLst>
                                          <p:attrName>style.visibility</p:attrName>
                                        </p:attrNameLst>
                                      </p:cBhvr>
                                      <p:to>
                                        <p:strVal val="visible"/>
                                      </p:to>
                                    </p:set>
                                    <p:animEffect transition="in" filter="blinds(horizontal)">
                                      <p:cBhvr>
                                        <p:cTn id="27" dur="500"/>
                                        <p:tgtEl>
                                          <p:spTgt spid="173062"/>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diamond(in)">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1800" y="332657"/>
            <a:ext cx="3168352" cy="4392487"/>
          </a:xfrm>
          <a:solidFill>
            <a:schemeClr val="accent2">
              <a:lumMod val="60000"/>
              <a:lumOff val="40000"/>
            </a:schemeClr>
          </a:solidFill>
        </p:spPr>
        <p:txBody>
          <a:bodyPr>
            <a:normAutofit fontScale="85000" lnSpcReduction="20000"/>
          </a:bodyPr>
          <a:lstStyle/>
          <a:p>
            <a:pPr algn="ctr">
              <a:buNone/>
            </a:pPr>
            <a:r>
              <a:rPr lang="es-CO" dirty="0" smtClean="0"/>
              <a:t>     Aún las velas, símbolo tradicional de la Navidad, son una vieja costumbre pagana, pues se encendían al ocaso para reanimar al dios Sol cuando este se extinguía para darle paso a la noche.</a:t>
            </a:r>
          </a:p>
          <a:p>
            <a:endParaRPr lang="es-CO" dirty="0"/>
          </a:p>
        </p:txBody>
      </p:sp>
      <p:pic>
        <p:nvPicPr>
          <p:cNvPr id="71682" name="Picture 2" descr="http://2.bp.blogspot.com/_Fiz7GTCvbys/TP13BI7rjZI/AAAAAAAABx8/85Ws0-O441s/s1600/velas+navidad+candles+christmas4.jpg"/>
          <p:cNvPicPr>
            <a:picLocks noChangeAspect="1" noChangeArrowheads="1"/>
          </p:cNvPicPr>
          <p:nvPr/>
        </p:nvPicPr>
        <p:blipFill>
          <a:blip r:embed="rId2" cstate="print"/>
          <a:srcRect/>
          <a:stretch>
            <a:fillRect/>
          </a:stretch>
        </p:blipFill>
        <p:spPr bwMode="auto">
          <a:xfrm>
            <a:off x="6300192" y="3212976"/>
            <a:ext cx="2509292" cy="3286126"/>
          </a:xfrm>
          <a:prstGeom prst="rect">
            <a:avLst/>
          </a:prstGeom>
          <a:noFill/>
        </p:spPr>
      </p:pic>
      <p:pic>
        <p:nvPicPr>
          <p:cNvPr id="71684" name="Picture 4" descr="http://t1.gstatic.com/images?q=tbn:ANd9GcQvMjGtpjz89vzNdMwPG34ZgUGrgL9mYSQtHC76W2tnauZzZh2rvQ"/>
          <p:cNvPicPr>
            <a:picLocks noChangeAspect="1" noChangeArrowheads="1"/>
          </p:cNvPicPr>
          <p:nvPr/>
        </p:nvPicPr>
        <p:blipFill>
          <a:blip r:embed="rId3" cstate="print"/>
          <a:srcRect/>
          <a:stretch>
            <a:fillRect/>
          </a:stretch>
        </p:blipFill>
        <p:spPr bwMode="auto">
          <a:xfrm>
            <a:off x="395536" y="3212976"/>
            <a:ext cx="2105025" cy="3168352"/>
          </a:xfrm>
          <a:prstGeom prst="rect">
            <a:avLst/>
          </a:prstGeom>
          <a:noFill/>
        </p:spPr>
      </p:pic>
      <p:pic>
        <p:nvPicPr>
          <p:cNvPr id="71686" name="Picture 6" descr="http://t0.gstatic.com/images?q=tbn:ANd9GcRWvhqdz0R6yNnAgM5FKwXnQmaLkoSCzmHliWdA2FpiIv6adnuA"/>
          <p:cNvPicPr>
            <a:picLocks noChangeAspect="1" noChangeArrowheads="1"/>
          </p:cNvPicPr>
          <p:nvPr/>
        </p:nvPicPr>
        <p:blipFill>
          <a:blip r:embed="rId4" cstate="print"/>
          <a:srcRect/>
          <a:stretch>
            <a:fillRect/>
          </a:stretch>
        </p:blipFill>
        <p:spPr bwMode="auto">
          <a:xfrm>
            <a:off x="611560" y="404664"/>
            <a:ext cx="1981200" cy="2305050"/>
          </a:xfrm>
          <a:prstGeom prst="rect">
            <a:avLst/>
          </a:prstGeom>
          <a:noFill/>
        </p:spPr>
      </p:pic>
      <p:pic>
        <p:nvPicPr>
          <p:cNvPr id="71688" name="Picture 8" descr="http://t2.gstatic.com/images?q=tbn:ANd9GcRizkxhLhE73Cd6xOg-B35oEfil_IqLOHCWRJfk1Ld9HYyrjP_qnQ"/>
          <p:cNvPicPr>
            <a:picLocks noChangeAspect="1" noChangeArrowheads="1"/>
          </p:cNvPicPr>
          <p:nvPr/>
        </p:nvPicPr>
        <p:blipFill>
          <a:blip r:embed="rId5" cstate="print"/>
          <a:srcRect/>
          <a:stretch>
            <a:fillRect/>
          </a:stretch>
        </p:blipFill>
        <p:spPr bwMode="auto">
          <a:xfrm>
            <a:off x="6588224" y="620688"/>
            <a:ext cx="1905000" cy="2085976"/>
          </a:xfrm>
          <a:prstGeom prst="rect">
            <a:avLst/>
          </a:prstGeom>
          <a:noFill/>
        </p:spPr>
      </p:pic>
      <p:sp>
        <p:nvSpPr>
          <p:cNvPr id="8" name="7 Rectángulo"/>
          <p:cNvSpPr/>
          <p:nvPr/>
        </p:nvSpPr>
        <p:spPr>
          <a:xfrm>
            <a:off x="2987824" y="4869160"/>
            <a:ext cx="2880320" cy="1938992"/>
          </a:xfrm>
          <a:prstGeom prst="rect">
            <a:avLst/>
          </a:prstGeom>
          <a:solidFill>
            <a:srgbClr val="00B050"/>
          </a:solidFill>
        </p:spPr>
        <p:txBody>
          <a:bodyPr wrap="square">
            <a:spAutoFit/>
          </a:bodyPr>
          <a:lstStyle/>
          <a:p>
            <a:pPr algn="ctr"/>
            <a:r>
              <a:rPr lang="es-CO" sz="2400" b="1" dirty="0" smtClean="0"/>
              <a:t>Sus diferentes estilos se usan como medios de llamar la atención y aumentar las ventas.</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686"/>
                                        </p:tgtEl>
                                        <p:attrNameLst>
                                          <p:attrName>style.visibility</p:attrName>
                                        </p:attrNameLst>
                                      </p:cBhvr>
                                      <p:to>
                                        <p:strVal val="visible"/>
                                      </p:to>
                                    </p:set>
                                    <p:anim to="" calcmode="lin" valueType="num">
                                      <p:cBhvr>
                                        <p:cTn id="12" dur="1" fill="hold"/>
                                        <p:tgtEl>
                                          <p:spTgt spid="716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688"/>
                                        </p:tgtEl>
                                        <p:attrNameLst>
                                          <p:attrName>style.visibility</p:attrName>
                                        </p:attrNameLst>
                                      </p:cBhvr>
                                      <p:to>
                                        <p:strVal val="visible"/>
                                      </p:to>
                                    </p:set>
                                    <p:anim to="" calcmode="lin" valueType="num">
                                      <p:cBhvr>
                                        <p:cTn id="17" dur="1" fill="hold"/>
                                        <p:tgtEl>
                                          <p:spTgt spid="7168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1684"/>
                                        </p:tgtEl>
                                        <p:attrNameLst>
                                          <p:attrName>style.visibility</p:attrName>
                                        </p:attrNameLst>
                                      </p:cBhvr>
                                      <p:to>
                                        <p:strVal val="visible"/>
                                      </p:to>
                                    </p:set>
                                    <p:anim to="" calcmode="lin" valueType="num">
                                      <p:cBhvr>
                                        <p:cTn id="22" dur="1" fill="hold"/>
                                        <p:tgtEl>
                                          <p:spTgt spid="7168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1682"/>
                                        </p:tgtEl>
                                        <p:attrNameLst>
                                          <p:attrName>style.visibility</p:attrName>
                                        </p:attrNameLst>
                                      </p:cBhvr>
                                      <p:to>
                                        <p:strVal val="visible"/>
                                      </p:to>
                                    </p:set>
                                    <p:anim to="" calcmode="lin" valueType="num">
                                      <p:cBhvr>
                                        <p:cTn id="27" dur="1" fill="hold"/>
                                        <p:tgtEl>
                                          <p:spTgt spid="7168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to="" calcmode="lin" valueType="num">
                                      <p:cBhvr>
                                        <p:cTn id="3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568952" cy="6336704"/>
          </a:xfrm>
          <a:solidFill>
            <a:schemeClr val="accent3">
              <a:lumMod val="20000"/>
              <a:lumOff val="80000"/>
            </a:schemeClr>
          </a:solidFill>
        </p:spPr>
        <p:txBody>
          <a:bodyPr>
            <a:normAutofit/>
          </a:bodyPr>
          <a:lstStyle/>
          <a:p>
            <a:pPr>
              <a:buNone/>
            </a:pPr>
            <a:r>
              <a:rPr lang="es-CO" b="1" dirty="0" smtClean="0">
                <a:solidFill>
                  <a:srgbClr val="FF0000"/>
                </a:solidFill>
                <a:latin typeface="Monotype Corsiva" pitchFamily="66" charset="0"/>
              </a:rPr>
              <a:t>  </a:t>
            </a:r>
            <a:r>
              <a:rPr lang="es-CO" sz="2400" b="1" dirty="0" smtClean="0">
                <a:solidFill>
                  <a:srgbClr val="FF0000"/>
                </a:solidFill>
                <a:latin typeface="Monotype Corsiva" pitchFamily="66" charset="0"/>
              </a:rPr>
              <a:t> </a:t>
            </a:r>
            <a:r>
              <a:rPr lang="es-CO" b="1" u="sng" dirty="0" smtClean="0">
                <a:solidFill>
                  <a:srgbClr val="FF0000"/>
                </a:solidFill>
                <a:latin typeface="Monotype Corsiva" pitchFamily="66" charset="0"/>
              </a:rPr>
              <a:t>TAMBIEN EL PAPA NOEL O SANTA CLAUS</a:t>
            </a:r>
          </a:p>
          <a:p>
            <a:pPr>
              <a:buNone/>
            </a:pPr>
            <a:r>
              <a:rPr lang="es-CO" b="1" dirty="0" smtClean="0">
                <a:solidFill>
                  <a:srgbClr val="FF0000"/>
                </a:solidFill>
                <a:latin typeface="Monotype Corsiva" pitchFamily="66" charset="0"/>
              </a:rPr>
              <a:t>  </a:t>
            </a:r>
            <a:r>
              <a:rPr lang="es-CO" sz="3900" b="1" dirty="0" smtClean="0">
                <a:solidFill>
                  <a:srgbClr val="FF0000"/>
                </a:solidFill>
                <a:latin typeface="Monotype Corsiva" pitchFamily="66" charset="0"/>
              </a:rPr>
              <a:t>  </a:t>
            </a:r>
            <a:r>
              <a:rPr lang="es-CO" sz="2400" dirty="0" smtClean="0">
                <a:latin typeface="Agency FB" pitchFamily="34" charset="0"/>
              </a:rPr>
              <a:t>“Papá Noel”, o “Santa Claus”, es el mismo “San Nicolás”, </a:t>
            </a:r>
            <a:r>
              <a:rPr lang="es-CO" sz="2400" b="1" u="sng" dirty="0" smtClean="0">
                <a:solidFill>
                  <a:srgbClr val="0070C0"/>
                </a:solidFill>
                <a:latin typeface="Agency FB" pitchFamily="34" charset="0"/>
              </a:rPr>
              <a:t>obispo católico del siglo quinto</a:t>
            </a:r>
            <a:r>
              <a:rPr lang="es-CO" sz="2400" dirty="0" smtClean="0">
                <a:latin typeface="Agency FB" pitchFamily="34" charset="0"/>
              </a:rPr>
              <a:t>.  La Enciclopedia Británica, Edición 11, Volumen 19, Páginas 648,649, dice:</a:t>
            </a:r>
            <a:endParaRPr lang="es-CO" sz="2400" dirty="0">
              <a:latin typeface="Agency FB" pitchFamily="34" charset="0"/>
            </a:endParaRPr>
          </a:p>
        </p:txBody>
      </p:sp>
      <p:sp>
        <p:nvSpPr>
          <p:cNvPr id="4" name="3 Rectángulo redondeado"/>
          <p:cNvSpPr/>
          <p:nvPr/>
        </p:nvSpPr>
        <p:spPr>
          <a:xfrm>
            <a:off x="395536" y="2420888"/>
            <a:ext cx="6048672" cy="424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dirty="0" smtClean="0"/>
              <a:t> </a:t>
            </a:r>
          </a:p>
          <a:p>
            <a:pPr algn="ctr">
              <a:buNone/>
            </a:pPr>
            <a:r>
              <a:rPr lang="es-CO" sz="2400" b="1" dirty="0" smtClean="0"/>
              <a:t>“San Nicolás, obispo de Mira, santo venerado por los griegos y los latinos el 6 de diciembre… Se dice que una leyenda según la cual regalaba clandestinamente dotes a las tres hijas de un ciudadano pobre… dio origen a la costumbre de obsequiar regalos en secreto la víspera del día de San Nicolás (6 de diciembre), fecha que después se cambió al día de Navidad. De allí la asociación de la Navidad con Santa Claus…”</a:t>
            </a:r>
            <a:endParaRPr lang="es-CO" sz="2400" dirty="0" smtClean="0"/>
          </a:p>
          <a:p>
            <a:endParaRPr lang="es-CO" sz="2400" dirty="0"/>
          </a:p>
        </p:txBody>
      </p:sp>
      <p:pic>
        <p:nvPicPr>
          <p:cNvPr id="174082" name="Picture 2" descr="http://t0.gstatic.com/images?q=tbn:ANd9GcS04LAFbuEGzfSrNSQP1OhJZBLIxq1MND9wN-ab7IhpuE4cbiks"/>
          <p:cNvPicPr>
            <a:picLocks noChangeAspect="1" noChangeArrowheads="1"/>
          </p:cNvPicPr>
          <p:nvPr/>
        </p:nvPicPr>
        <p:blipFill>
          <a:blip r:embed="rId2" cstate="print"/>
          <a:srcRect/>
          <a:stretch>
            <a:fillRect/>
          </a:stretch>
        </p:blipFill>
        <p:spPr bwMode="auto">
          <a:xfrm>
            <a:off x="6588224" y="2708920"/>
            <a:ext cx="2376264"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74082"/>
                                        </p:tgtEl>
                                        <p:attrNameLst>
                                          <p:attrName>style.visibility</p:attrName>
                                        </p:attrNameLst>
                                      </p:cBhvr>
                                      <p:to>
                                        <p:strVal val="visible"/>
                                      </p:to>
                                    </p:set>
                                    <p:anim to="" calcmode="lin" valueType="num">
                                      <p:cBhvr>
                                        <p:cTn id="22" dur="1" fill="hold"/>
                                        <p:tgtEl>
                                          <p:spTgt spid="17408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5937523"/>
          </a:xfrm>
        </p:spPr>
        <p:txBody>
          <a:bodyPr>
            <a:normAutofit/>
          </a:bodyPr>
          <a:lstStyle/>
          <a:p>
            <a:pPr algn="ctr">
              <a:buNone/>
            </a:pPr>
            <a:r>
              <a:rPr lang="es-CO" dirty="0" smtClean="0"/>
              <a:t>    Los padres reprenden a sus niños por decir mentiras, ¿Verdad?</a:t>
            </a:r>
          </a:p>
          <a:p>
            <a:endParaRPr lang="es-CO" dirty="0" smtClean="0"/>
          </a:p>
          <a:p>
            <a:pPr algn="ctr">
              <a:buNone/>
            </a:pPr>
            <a:r>
              <a:rPr lang="es-CO" dirty="0" smtClean="0"/>
              <a:t>    Pero al llegar la Navidad ¡ellos mismos se encargan de contarles la mentira de “</a:t>
            </a:r>
            <a:r>
              <a:rPr lang="es-CO" b="1" u="sng" dirty="0" smtClean="0"/>
              <a:t>Papá Noel</a:t>
            </a:r>
            <a:r>
              <a:rPr lang="es-CO" dirty="0" smtClean="0"/>
              <a:t>”, los “</a:t>
            </a:r>
            <a:r>
              <a:rPr lang="es-CO" b="1" u="sng" dirty="0" smtClean="0"/>
              <a:t>Reyes Magos</a:t>
            </a:r>
            <a:r>
              <a:rPr lang="es-CO" dirty="0" smtClean="0"/>
              <a:t>” o del “</a:t>
            </a:r>
            <a:r>
              <a:rPr lang="es-CO" b="1" u="sng" dirty="0" smtClean="0"/>
              <a:t>Niño Dios</a:t>
            </a:r>
            <a:r>
              <a:rPr lang="es-CO" dirty="0" smtClean="0"/>
              <a:t>”!</a:t>
            </a:r>
          </a:p>
          <a:p>
            <a:endParaRPr lang="es-CO" dirty="0" smtClean="0"/>
          </a:p>
          <a:p>
            <a:pPr algn="r">
              <a:buNone/>
            </a:pPr>
            <a:r>
              <a:rPr lang="es-CO" dirty="0" smtClean="0"/>
              <a:t>    Entonces </a:t>
            </a:r>
            <a:r>
              <a:rPr lang="es-CO" b="1" dirty="0" smtClean="0">
                <a:solidFill>
                  <a:srgbClr val="FF0000"/>
                </a:solidFill>
              </a:rPr>
              <a:t>¿por qué nos extraña que al llegar a la edad adulta también crean que Dios es un mito?</a:t>
            </a:r>
          </a:p>
        </p:txBody>
      </p:sp>
      <p:pic>
        <p:nvPicPr>
          <p:cNvPr id="70658" name="Picture 2" descr="http://t2.gstatic.com/images?q=tbn:ANd9GcQYx9fcPRHPnIYg2rL_cETM-G1i7TtpZSXuMOC9yxwiS8EN81uV"/>
          <p:cNvPicPr>
            <a:picLocks noChangeAspect="1" noChangeArrowheads="1"/>
          </p:cNvPicPr>
          <p:nvPr/>
        </p:nvPicPr>
        <p:blipFill>
          <a:blip r:embed="rId2" cstate="print"/>
          <a:srcRect/>
          <a:stretch>
            <a:fillRect/>
          </a:stretch>
        </p:blipFill>
        <p:spPr bwMode="auto">
          <a:xfrm>
            <a:off x="6588224" y="692696"/>
            <a:ext cx="2016224" cy="1320552"/>
          </a:xfrm>
          <a:prstGeom prst="rect">
            <a:avLst/>
          </a:prstGeom>
          <a:noFill/>
        </p:spPr>
      </p:pic>
      <p:pic>
        <p:nvPicPr>
          <p:cNvPr id="70660" name="Picture 4" descr="http://t2.gstatic.com/images?q=tbn:ANd9GcSa9j59gFi9ZtWFU-xTGq3b6bm8C5w98I_WFHuT_rrBQBESNed_Ig"/>
          <p:cNvPicPr>
            <a:picLocks noChangeAspect="1" noChangeArrowheads="1"/>
          </p:cNvPicPr>
          <p:nvPr/>
        </p:nvPicPr>
        <p:blipFill>
          <a:blip r:embed="rId3" cstate="print"/>
          <a:srcRect/>
          <a:stretch>
            <a:fillRect/>
          </a:stretch>
        </p:blipFill>
        <p:spPr bwMode="auto">
          <a:xfrm>
            <a:off x="3419872" y="5157192"/>
            <a:ext cx="2267744" cy="17008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 to="" calcmode="lin" valueType="num">
                                      <p:cBhvr>
                                        <p:cTn id="7" dur="1" fill="hold"/>
                                        <p:tgtEl>
                                          <p:spTgt spid="7065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70660"/>
                                        </p:tgtEl>
                                        <p:attrNameLst>
                                          <p:attrName>style.visibility</p:attrName>
                                        </p:attrNameLst>
                                      </p:cBhvr>
                                      <p:to>
                                        <p:strVal val="visible"/>
                                      </p:to>
                                    </p:set>
                                    <p:anim to="" calcmode="lin" valueType="num">
                                      <p:cBhvr>
                                        <p:cTn id="24" dur="1" fill="hold"/>
                                        <p:tgtEl>
                                          <p:spTgt spid="70660"/>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blinds(horizontal)">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a:solidFill>
            <a:schemeClr val="accent6">
              <a:lumMod val="40000"/>
              <a:lumOff val="60000"/>
            </a:schemeClr>
          </a:solidFill>
        </p:spPr>
        <p:txBody>
          <a:bodyPr/>
          <a:lstStyle/>
          <a:p>
            <a:pPr algn="ctr">
              <a:buNone/>
            </a:pPr>
            <a:r>
              <a:rPr lang="es-CO" dirty="0" smtClean="0"/>
              <a:t>    Se cuenta que cierto niño, sintiéndose tristemente desilusionado al conocer la verdad, le comentó a uno de sus amiguitos: “Sí, ¡también me voy a informar acerca del tal Jesucristo!”</a:t>
            </a:r>
          </a:p>
          <a:p>
            <a:endParaRPr lang="es-CO" dirty="0"/>
          </a:p>
        </p:txBody>
      </p:sp>
      <p:pic>
        <p:nvPicPr>
          <p:cNvPr id="175106" name="Picture 2" descr="http://www.blogcristojesus.com.ar/wp-content/uploads/jesucristo1.jpg"/>
          <p:cNvPicPr>
            <a:picLocks noChangeAspect="1" noChangeArrowheads="1"/>
          </p:cNvPicPr>
          <p:nvPr/>
        </p:nvPicPr>
        <p:blipFill>
          <a:blip r:embed="rId2" cstate="print"/>
          <a:srcRect/>
          <a:stretch>
            <a:fillRect/>
          </a:stretch>
        </p:blipFill>
        <p:spPr bwMode="auto">
          <a:xfrm>
            <a:off x="6300192" y="3140968"/>
            <a:ext cx="2304256" cy="2996952"/>
          </a:xfrm>
          <a:prstGeom prst="rect">
            <a:avLst/>
          </a:prstGeom>
          <a:noFill/>
        </p:spPr>
      </p:pic>
      <p:pic>
        <p:nvPicPr>
          <p:cNvPr id="175110" name="Picture 6" descr="http://t2.gstatic.com/images?q=tbn:ANd9GcQG7bAtRUXKNdQ9r3AVufVTk8cXBhruyMlmeesV3kizN7S2s2hI"/>
          <p:cNvPicPr>
            <a:picLocks noChangeAspect="1" noChangeArrowheads="1"/>
          </p:cNvPicPr>
          <p:nvPr/>
        </p:nvPicPr>
        <p:blipFill>
          <a:blip r:embed="rId3" cstate="print"/>
          <a:srcRect/>
          <a:stretch>
            <a:fillRect/>
          </a:stretch>
        </p:blipFill>
        <p:spPr bwMode="auto">
          <a:xfrm>
            <a:off x="539552" y="2852936"/>
            <a:ext cx="2592288" cy="3240360"/>
          </a:xfrm>
          <a:prstGeom prst="rect">
            <a:avLst/>
          </a:prstGeom>
          <a:noFill/>
        </p:spPr>
      </p:pic>
      <p:sp>
        <p:nvSpPr>
          <p:cNvPr id="7" name="6 Rectángulo"/>
          <p:cNvSpPr/>
          <p:nvPr/>
        </p:nvSpPr>
        <p:spPr>
          <a:xfrm>
            <a:off x="3707904" y="3140968"/>
            <a:ext cx="2232248" cy="2677656"/>
          </a:xfrm>
          <a:prstGeom prst="rect">
            <a:avLst/>
          </a:prstGeom>
        </p:spPr>
        <p:txBody>
          <a:bodyPr wrap="square">
            <a:spAutoFit/>
          </a:bodyPr>
          <a:lstStyle/>
          <a:p>
            <a:pPr algn="ctr"/>
            <a:r>
              <a:rPr lang="es-CO" sz="2800" dirty="0" smtClean="0"/>
              <a:t> Y después decimos: ¿Porqué será que mi hijo no va a la iglesia?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75110"/>
                                        </p:tgtEl>
                                        <p:attrNameLst>
                                          <p:attrName>style.visibility</p:attrName>
                                        </p:attrNameLst>
                                      </p:cBhvr>
                                      <p:to>
                                        <p:strVal val="visible"/>
                                      </p:to>
                                    </p:set>
                                    <p:anim to="" calcmode="lin" valueType="num">
                                      <p:cBhvr>
                                        <p:cTn id="17" dur="1" fill="hold"/>
                                        <p:tgtEl>
                                          <p:spTgt spid="1751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75106"/>
                                        </p:tgtEl>
                                        <p:attrNameLst>
                                          <p:attrName>style.visibility</p:attrName>
                                        </p:attrNameLst>
                                      </p:cBhvr>
                                      <p:to>
                                        <p:strVal val="visible"/>
                                      </p:to>
                                    </p:set>
                                    <p:anim to="" calcmode="lin" valueType="num">
                                      <p:cBhvr>
                                        <p:cTn id="22" dur="1" fill="hold"/>
                                        <p:tgtEl>
                                          <p:spTgt spid="17510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p:bldLst>
  </p:timing>
</p:sld>
</file>

<file path=ppt/slides/slide9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1">
              <a:lumMod val="40000"/>
              <a:lumOff val="60000"/>
            </a:schemeClr>
          </a:solidFill>
        </p:spPr>
        <p:txBody>
          <a:bodyPr>
            <a:normAutofit fontScale="62500" lnSpcReduction="20000"/>
          </a:bodyPr>
          <a:lstStyle/>
          <a:p>
            <a:pPr>
              <a:buNone/>
            </a:pPr>
            <a:r>
              <a:rPr lang="es-CO" sz="4200" b="1" dirty="0" smtClean="0">
                <a:solidFill>
                  <a:srgbClr val="FF0000"/>
                </a:solidFill>
              </a:rPr>
              <a:t>   </a:t>
            </a:r>
            <a:r>
              <a:rPr lang="es-CO" sz="6400" b="1" dirty="0" smtClean="0">
                <a:solidFill>
                  <a:srgbClr val="FF0000"/>
                </a:solidFill>
                <a:latin typeface="Monotype Corsiva" pitchFamily="66" charset="0"/>
              </a:rPr>
              <a:t>¿Es cristiano enseñarles a los niños mitos y mentiras?</a:t>
            </a:r>
          </a:p>
          <a:p>
            <a:endParaRPr lang="es-CO" sz="5800" dirty="0" smtClean="0"/>
          </a:p>
          <a:p>
            <a:pPr>
              <a:buNone/>
            </a:pPr>
            <a:r>
              <a:rPr lang="es-CO" sz="5800" dirty="0" smtClean="0"/>
              <a:t>    Dios dice: </a:t>
            </a:r>
            <a:r>
              <a:rPr lang="es-CO" sz="5800" b="1" dirty="0" smtClean="0"/>
              <a:t>“Y no engañaréis ni mentiréis el uno al otro.” </a:t>
            </a:r>
            <a:r>
              <a:rPr lang="es-CO" sz="5800" dirty="0" smtClean="0"/>
              <a:t>(Levítico 19:11). </a:t>
            </a:r>
          </a:p>
          <a:p>
            <a:pPr>
              <a:buNone/>
            </a:pPr>
            <a:endParaRPr lang="es-CO" sz="5800" b="1" dirty="0" smtClean="0"/>
          </a:p>
          <a:p>
            <a:pPr>
              <a:buNone/>
            </a:pPr>
            <a:r>
              <a:rPr lang="es-CO" sz="5800" b="1" dirty="0" smtClean="0"/>
              <a:t>    </a:t>
            </a:r>
            <a:r>
              <a:rPr lang="es-CO" sz="5800" dirty="0" smtClean="0"/>
              <a:t>Aunque a la mente humana le parezca bien y lo justifique, Dios también dice: </a:t>
            </a:r>
            <a:r>
              <a:rPr lang="es-CO" sz="5800" b="1" dirty="0" smtClean="0"/>
              <a:t>“Hay camino que al hombre le parece derecho; pero su fin es camino de muerte.” </a:t>
            </a:r>
            <a:r>
              <a:rPr lang="es-CO" sz="5800" dirty="0" smtClean="0"/>
              <a:t>(Proverbios 14:12).</a:t>
            </a:r>
          </a:p>
          <a:p>
            <a:pPr>
              <a:buNone/>
            </a:pPr>
            <a:endParaRPr lang="es-CO" b="1" dirty="0" smtClean="0"/>
          </a:p>
          <a:p>
            <a:pPr>
              <a:buNone/>
            </a:pPr>
            <a:r>
              <a:rPr lang="es-CO" b="1"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22912" cy="5721499"/>
          </a:xfrm>
          <a:solidFill>
            <a:schemeClr val="bg2"/>
          </a:solidFill>
        </p:spPr>
        <p:txBody>
          <a:bodyPr>
            <a:normAutofit fontScale="85000" lnSpcReduction="10000"/>
          </a:bodyPr>
          <a:lstStyle/>
          <a:p>
            <a:pPr algn="ctr">
              <a:buNone/>
            </a:pPr>
            <a:r>
              <a:rPr lang="es-CO" b="1" dirty="0" smtClean="0"/>
              <a:t> “Todos los caminos del hombre son limpios en su propia opinión; pero Jehová pesa los espíritus.” </a:t>
            </a:r>
            <a:r>
              <a:rPr lang="es-CO" dirty="0" smtClean="0"/>
              <a:t>(Proverbios l6:2).</a:t>
            </a:r>
          </a:p>
          <a:p>
            <a:endParaRPr lang="es-CO" dirty="0" smtClean="0"/>
          </a:p>
          <a:p>
            <a:pPr algn="ctr">
              <a:buNone/>
            </a:pPr>
            <a:r>
              <a:rPr lang="es-CO" dirty="0" smtClean="0"/>
              <a:t>   Estudiados los hechos, pues, vemos con asombro que la costumbre de celebrar la Navidad en realidad no es costumbre cristiana sino </a:t>
            </a:r>
            <a:r>
              <a:rPr lang="es-CO" b="1" dirty="0" smtClean="0">
                <a:solidFill>
                  <a:srgbClr val="0070C0"/>
                </a:solidFill>
              </a:rPr>
              <a:t>pagana</a:t>
            </a:r>
            <a:r>
              <a:rPr lang="es-CO" dirty="0" smtClean="0"/>
              <a:t>.</a:t>
            </a:r>
          </a:p>
          <a:p>
            <a:pPr algn="ctr">
              <a:buNone/>
            </a:pPr>
            <a:endParaRPr lang="es-CO" dirty="0" smtClean="0"/>
          </a:p>
          <a:p>
            <a:pPr algn="ctr">
              <a:buNone/>
            </a:pPr>
            <a:r>
              <a:rPr lang="es-CO" dirty="0" smtClean="0"/>
              <a:t> ¡Ello constituye uno de los caminos de Babilonia en que el mundo ha caído!</a:t>
            </a:r>
          </a:p>
          <a:p>
            <a:endParaRPr lang="es-CO" dirty="0"/>
          </a:p>
        </p:txBody>
      </p:sp>
      <p:pic>
        <p:nvPicPr>
          <p:cNvPr id="4" name="Picture 14" descr="http://t0.gstatic.com/images?q=tbn:ANd9GcT3bqWDcp_v2zswpLg1aNqNC6qq0Dh4wsT4pkjo2CZQKGk5ZbrH"/>
          <p:cNvPicPr>
            <a:picLocks noChangeAspect="1" noChangeArrowheads="1"/>
          </p:cNvPicPr>
          <p:nvPr/>
        </p:nvPicPr>
        <p:blipFill>
          <a:blip r:embed="rId2" cstate="print"/>
          <a:srcRect/>
          <a:stretch>
            <a:fillRect/>
          </a:stretch>
        </p:blipFill>
        <p:spPr bwMode="auto">
          <a:xfrm>
            <a:off x="5868144" y="1700808"/>
            <a:ext cx="2880320" cy="33843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341784"/>
            <a:ext cx="8229600" cy="1143000"/>
          </a:xfrm>
          <a:solidFill>
            <a:srgbClr val="FFC000"/>
          </a:solidFill>
        </p:spPr>
        <p:txBody>
          <a:bodyPr>
            <a:noAutofit/>
          </a:bodyPr>
          <a:lstStyle/>
          <a:p>
            <a:r>
              <a:rPr lang="es-CO" sz="3200" b="1" dirty="0" smtClean="0"/>
              <a:t/>
            </a:r>
            <a:br>
              <a:rPr lang="es-CO" sz="3200" b="1" dirty="0" smtClean="0"/>
            </a:br>
            <a:r>
              <a:rPr lang="es-CO" sz="3200" b="1" dirty="0" smtClean="0"/>
              <a:t>¿ES BIBLICO EL INTERCAMBIO DE REGALOS?</a:t>
            </a:r>
            <a:br>
              <a:rPr lang="es-CO" sz="3200" b="1" dirty="0" smtClean="0"/>
            </a:br>
            <a:endParaRPr lang="es-CO" sz="3200" b="1" dirty="0"/>
          </a:p>
        </p:txBody>
      </p:sp>
      <p:sp>
        <p:nvSpPr>
          <p:cNvPr id="3" name="2 Marcador de contenido"/>
          <p:cNvSpPr>
            <a:spLocks noGrp="1"/>
          </p:cNvSpPr>
          <p:nvPr>
            <p:ph idx="1"/>
          </p:nvPr>
        </p:nvSpPr>
        <p:spPr>
          <a:xfrm>
            <a:off x="457200" y="1600200"/>
            <a:ext cx="5338936" cy="4997152"/>
          </a:xfrm>
          <a:solidFill>
            <a:schemeClr val="tx2">
              <a:lumMod val="40000"/>
              <a:lumOff val="60000"/>
            </a:schemeClr>
          </a:solidFill>
        </p:spPr>
        <p:txBody>
          <a:bodyPr>
            <a:normAutofit fontScale="85000" lnSpcReduction="10000"/>
          </a:bodyPr>
          <a:lstStyle/>
          <a:p>
            <a:pPr>
              <a:buNone/>
            </a:pPr>
            <a:r>
              <a:rPr lang="es-CO" dirty="0" smtClean="0"/>
              <a:t>      Para algunas personas este es el punto más importante de todo lo que se refiere a la observancia de la Navidad: La época de comprar e intercambiar regalos.</a:t>
            </a:r>
          </a:p>
          <a:p>
            <a:pPr>
              <a:buNone/>
            </a:pPr>
            <a:endParaRPr lang="es-CO" dirty="0" smtClean="0"/>
          </a:p>
          <a:p>
            <a:pPr>
              <a:buNone/>
            </a:pPr>
            <a:r>
              <a:rPr lang="es-CO" dirty="0" smtClean="0"/>
              <a:t>     Al respecto muchos exclamarán: “¡Para esto si tenemos autorización bíblica! </a:t>
            </a:r>
            <a:r>
              <a:rPr lang="es-CO" sz="3500" b="1" dirty="0" smtClean="0">
                <a:solidFill>
                  <a:srgbClr val="FF0000"/>
                </a:solidFill>
              </a:rPr>
              <a:t>¿Acaso Jesucristo al nacer no recibió regalos de los magos?</a:t>
            </a:r>
          </a:p>
          <a:p>
            <a:pPr>
              <a:buNone/>
            </a:pPr>
            <a:r>
              <a:rPr lang="es-CO" sz="3500" b="1" dirty="0" smtClean="0">
                <a:solidFill>
                  <a:srgbClr val="FF0000"/>
                </a:solidFill>
              </a:rPr>
              <a:t>      </a:t>
            </a:r>
            <a:endParaRPr lang="es-CO" sz="3500" b="1" dirty="0">
              <a:solidFill>
                <a:srgbClr val="FF0000"/>
              </a:solidFill>
            </a:endParaRPr>
          </a:p>
        </p:txBody>
      </p:sp>
      <p:pic>
        <p:nvPicPr>
          <p:cNvPr id="70658" name="Picture 2" descr="http://t0.gstatic.com/images?q=tbn:ANd9GcS0WEpRIZETsX7uaVaGhJ0XNbKbVEmoRwUSfbbRKaHDActNUnI5YA"/>
          <p:cNvPicPr>
            <a:picLocks noChangeAspect="1" noChangeArrowheads="1"/>
          </p:cNvPicPr>
          <p:nvPr/>
        </p:nvPicPr>
        <p:blipFill>
          <a:blip r:embed="rId2" cstate="print"/>
          <a:srcRect/>
          <a:stretch>
            <a:fillRect/>
          </a:stretch>
        </p:blipFill>
        <p:spPr bwMode="auto">
          <a:xfrm>
            <a:off x="6228184" y="1700808"/>
            <a:ext cx="2448272" cy="2431157"/>
          </a:xfrm>
          <a:prstGeom prst="rect">
            <a:avLst/>
          </a:prstGeom>
          <a:noFill/>
        </p:spPr>
      </p:pic>
      <p:pic>
        <p:nvPicPr>
          <p:cNvPr id="70660" name="Picture 4" descr="http://t3.gstatic.com/images?q=tbn:ANd9GcThevtk9SpfUNuFpgajUDby1Sksl7G5nbIvpywmcjNKMuhYIFnj"/>
          <p:cNvPicPr>
            <a:picLocks noChangeAspect="1" noChangeArrowheads="1"/>
          </p:cNvPicPr>
          <p:nvPr/>
        </p:nvPicPr>
        <p:blipFill>
          <a:blip r:embed="rId3" cstate="print"/>
          <a:srcRect/>
          <a:stretch>
            <a:fillRect/>
          </a:stretch>
        </p:blipFill>
        <p:spPr bwMode="auto">
          <a:xfrm>
            <a:off x="6228184" y="4365104"/>
            <a:ext cx="2376264" cy="2073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70658"/>
                                        </p:tgtEl>
                                        <p:attrNameLst>
                                          <p:attrName>style.visibility</p:attrName>
                                        </p:attrNameLst>
                                      </p:cBhvr>
                                      <p:to>
                                        <p:strVal val="visible"/>
                                      </p:to>
                                    </p:set>
                                    <p:animEffect transition="in" filter="barn(inHorizontal)">
                                      <p:cBhvr>
                                        <p:cTn id="12" dur="500"/>
                                        <p:tgtEl>
                                          <p:spTgt spid="7065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blinds(horizont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linds(horizontal)">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0660"/>
                                        </p:tgtEl>
                                        <p:attrNameLst>
                                          <p:attrName>style.visibility</p:attrName>
                                        </p:attrNameLst>
                                      </p:cBhvr>
                                      <p:to>
                                        <p:strVal val="visible"/>
                                      </p:to>
                                    </p:set>
                                    <p:anim to="" calcmode="lin" valueType="num">
                                      <p:cBhvr>
                                        <p:cTn id="27" dur="1" fill="hold"/>
                                        <p:tgtEl>
                                          <p:spTgt spid="7066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to="" calcmode="lin" valueType="num">
                                      <p:cBhvr>
                                        <p:cTn id="3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a:buNone/>
            </a:pPr>
            <a:r>
              <a:rPr lang="es-CO" dirty="0" smtClean="0"/>
              <a:t>    </a:t>
            </a:r>
            <a:r>
              <a:rPr lang="es-CO" b="1" u="sng" dirty="0" smtClean="0">
                <a:solidFill>
                  <a:srgbClr val="FF0000"/>
                </a:solidFill>
              </a:rPr>
              <a:t>Nuevamente la verdad nos ha de sorprender. </a:t>
            </a:r>
          </a:p>
          <a:p>
            <a:pPr>
              <a:buNone/>
            </a:pPr>
            <a:r>
              <a:rPr lang="es-CO" b="1" u="sng" dirty="0" smtClean="0">
                <a:solidFill>
                  <a:srgbClr val="FF0000"/>
                </a:solidFill>
              </a:rPr>
              <a:t>   </a:t>
            </a:r>
          </a:p>
          <a:p>
            <a:pPr>
              <a:buNone/>
            </a:pPr>
            <a:r>
              <a:rPr lang="es-CO" dirty="0" smtClean="0"/>
              <a:t>    </a:t>
            </a:r>
            <a:r>
              <a:rPr lang="es-CO" b="1" dirty="0" smtClean="0">
                <a:solidFill>
                  <a:srgbClr val="FF0000"/>
                </a:solidFill>
              </a:rPr>
              <a:t>Primero</a:t>
            </a:r>
            <a:r>
              <a:rPr lang="es-CO" dirty="0" smtClean="0"/>
              <a:t>. Veamos el origen histórico de la costumbre de dar aguinaldos  para después ver lo que nos dice la Biblia al respecto.</a:t>
            </a:r>
          </a:p>
          <a:p>
            <a:pPr>
              <a:buNone/>
            </a:pPr>
            <a:r>
              <a:rPr lang="es-CO" dirty="0" smtClean="0"/>
              <a:t>     </a:t>
            </a:r>
          </a:p>
          <a:p>
            <a:pPr>
              <a:buNone/>
            </a:pPr>
            <a:r>
              <a:rPr lang="es-CO" dirty="0" smtClean="0"/>
              <a:t>   </a:t>
            </a:r>
            <a:endParaRPr lang="es-CO" dirty="0"/>
          </a:p>
        </p:txBody>
      </p:sp>
      <p:pic>
        <p:nvPicPr>
          <p:cNvPr id="69634" name="Picture 2" descr="http://t1.gstatic.com/images?q=tbn:ANd9GcRu4NnyQF-hKEhdvo7JHIWrykjg2jq3CsLmlz_mPDxVmE6xj__1"/>
          <p:cNvPicPr>
            <a:picLocks noChangeAspect="1" noChangeArrowheads="1"/>
          </p:cNvPicPr>
          <p:nvPr/>
        </p:nvPicPr>
        <p:blipFill>
          <a:blip r:embed="rId2" cstate="print"/>
          <a:srcRect/>
          <a:stretch>
            <a:fillRect/>
          </a:stretch>
        </p:blipFill>
        <p:spPr bwMode="auto">
          <a:xfrm rot="20944444">
            <a:off x="6513659" y="3690300"/>
            <a:ext cx="2225172" cy="2352675"/>
          </a:xfrm>
          <a:prstGeom prst="rect">
            <a:avLst/>
          </a:prstGeom>
          <a:noFill/>
        </p:spPr>
      </p:pic>
      <p:sp>
        <p:nvSpPr>
          <p:cNvPr id="5" name="4 Rectángulo redondeado"/>
          <p:cNvSpPr/>
          <p:nvPr/>
        </p:nvSpPr>
        <p:spPr>
          <a:xfrm>
            <a:off x="323528" y="3212976"/>
            <a:ext cx="5904656" cy="33843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a:t>
            </a:r>
            <a:r>
              <a:rPr lang="es-CO" sz="2400" dirty="0" smtClean="0"/>
              <a:t>Citamos lo siguiente de la Biblioteca Sacra, Volumen 12, Páginas 153-155: </a:t>
            </a:r>
            <a:r>
              <a:rPr lang="es-CO" sz="2400" b="1" dirty="0" smtClean="0">
                <a:solidFill>
                  <a:srgbClr val="002060"/>
                </a:solidFill>
              </a:rPr>
              <a:t>“El intercambio de regalos entre amigos es característico tanto de la </a:t>
            </a:r>
            <a:r>
              <a:rPr lang="es-CO" sz="2400" b="1" u="sng" dirty="0" smtClean="0">
                <a:solidFill>
                  <a:srgbClr val="002060"/>
                </a:solidFill>
              </a:rPr>
              <a:t>Navidad como de la Saturnalia</a:t>
            </a:r>
            <a:r>
              <a:rPr lang="es-CO" sz="2400" b="1" dirty="0" smtClean="0">
                <a:solidFill>
                  <a:srgbClr val="002060"/>
                </a:solidFill>
              </a:rPr>
              <a:t> y los cristianos seguramente lo tomaron de los </a:t>
            </a:r>
            <a:r>
              <a:rPr lang="es-CO" sz="2400" b="1" u="sng" dirty="0" smtClean="0">
                <a:solidFill>
                  <a:srgbClr val="002060"/>
                </a:solidFill>
              </a:rPr>
              <a:t>paganos</a:t>
            </a:r>
            <a:r>
              <a:rPr lang="es-CO" sz="2400" b="1" dirty="0" smtClean="0">
                <a:solidFill>
                  <a:srgbClr val="002060"/>
                </a:solidFill>
              </a:rPr>
              <a:t>, como lo demuestra con claridad la amonestación de Tertuliano.”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9634"/>
                                        </p:tgtEl>
                                        <p:attrNameLst>
                                          <p:attrName>style.visibility</p:attrName>
                                        </p:attrNameLst>
                                      </p:cBhvr>
                                      <p:to>
                                        <p:strVal val="visible"/>
                                      </p:to>
                                    </p:set>
                                    <p:anim to="" calcmode="lin" valueType="num">
                                      <p:cBhvr>
                                        <p:cTn id="17" dur="1" fill="hold"/>
                                        <p:tgtEl>
                                          <p:spTgt spid="6963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97.xml><?xml version="1.0" encoding="utf-8"?>
<p:sld xmlns:a="http://schemas.openxmlformats.org/drawingml/2006/main" xmlns:r="http://schemas.openxmlformats.org/officeDocument/2006/relationships" xmlns:p="http://schemas.openxmlformats.org/presentationml/2006/main" showMasterSp="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2">
              <a:lumMod val="20000"/>
              <a:lumOff val="80000"/>
            </a:schemeClr>
          </a:solidFill>
        </p:spPr>
        <p:txBody>
          <a:bodyPr>
            <a:normAutofit fontScale="85000" lnSpcReduction="10000"/>
          </a:bodyPr>
          <a:lstStyle/>
          <a:p>
            <a:pPr algn="ctr">
              <a:buNone/>
            </a:pPr>
            <a:r>
              <a:rPr lang="es-CO" dirty="0" smtClean="0"/>
              <a:t>    La verdad es que la costumbre de</a:t>
            </a:r>
            <a:r>
              <a:rPr lang="es-CO" b="1" dirty="0" smtClean="0">
                <a:solidFill>
                  <a:srgbClr val="0070C0"/>
                </a:solidFill>
              </a:rPr>
              <a:t> intercambiar regalos</a:t>
            </a:r>
            <a:r>
              <a:rPr lang="es-CO" dirty="0" smtClean="0"/>
              <a:t> con amigos y parientes durante la época navideña, </a:t>
            </a:r>
            <a:r>
              <a:rPr lang="es-CO" b="1" u="sng" dirty="0" smtClean="0">
                <a:solidFill>
                  <a:srgbClr val="0070C0"/>
                </a:solidFill>
              </a:rPr>
              <a:t>¡no tiene absolutamente nada que ver con el cristianismo! </a:t>
            </a:r>
          </a:p>
          <a:p>
            <a:endParaRPr lang="es-CO" dirty="0" smtClean="0"/>
          </a:p>
          <a:p>
            <a:pPr algn="ctr">
              <a:buNone/>
            </a:pPr>
            <a:r>
              <a:rPr lang="es-CO" dirty="0" smtClean="0"/>
              <a:t>    Aunque nos parezca extraño,</a:t>
            </a:r>
            <a:r>
              <a:rPr lang="es-CO" b="1" u="sng" dirty="0" smtClean="0">
                <a:solidFill>
                  <a:srgbClr val="0070C0"/>
                </a:solidFill>
              </a:rPr>
              <a:t> ¡ello no celebra el nacimiento de Jesucristo ni lo honra a El! </a:t>
            </a:r>
          </a:p>
          <a:p>
            <a:pPr>
              <a:buNone/>
            </a:pPr>
            <a:endParaRPr lang="es-CO" dirty="0" smtClean="0"/>
          </a:p>
          <a:p>
            <a:pPr algn="ctr">
              <a:buNone/>
            </a:pPr>
            <a:r>
              <a:rPr lang="es-CO" dirty="0" smtClean="0"/>
              <a:t>     </a:t>
            </a:r>
            <a:r>
              <a:rPr lang="es-CO" b="1" dirty="0" smtClean="0">
                <a:solidFill>
                  <a:srgbClr val="0070C0"/>
                </a:solidFill>
              </a:rPr>
              <a:t>Supongamos que alguna persona que usted ama, estima y aprecia está celebrando su cumpleaños.</a:t>
            </a:r>
            <a:r>
              <a:rPr lang="es-CO" dirty="0" smtClean="0"/>
              <a:t> </a:t>
            </a:r>
            <a:r>
              <a:rPr lang="es-CO" b="1" dirty="0" smtClean="0">
                <a:solidFill>
                  <a:srgbClr val="FF0000"/>
                </a:solidFill>
              </a:rPr>
              <a:t>¿La honraría usted comprando cantidades de regalos para todos los demás parientes y amigos, </a:t>
            </a:r>
            <a:r>
              <a:rPr lang="es-CO" b="1" u="sng" dirty="0" smtClean="0">
                <a:solidFill>
                  <a:srgbClr val="FF0000"/>
                </a:solidFill>
              </a:rPr>
              <a:t>haciendo caso omiso de la persona a quien desea honrar?</a:t>
            </a:r>
            <a:r>
              <a:rPr lang="es-CO" dirty="0" smtClean="0"/>
              <a:t> ¿No le parece absurdo?</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rgbClr val="FFFF00"/>
          </a:solidFill>
        </p:spPr>
        <p:txBody>
          <a:bodyPr>
            <a:normAutofit fontScale="92500" lnSpcReduction="10000"/>
          </a:bodyPr>
          <a:lstStyle/>
          <a:p>
            <a:pPr algn="ctr">
              <a:buNone/>
            </a:pPr>
            <a:r>
              <a:rPr lang="es-CO" dirty="0" smtClean="0"/>
              <a:t>   Sin embargo, esto es precisamente lo que hace la gente en todo el mundo. </a:t>
            </a:r>
          </a:p>
          <a:p>
            <a:endParaRPr lang="es-CO" dirty="0" smtClean="0"/>
          </a:p>
          <a:p>
            <a:pPr>
              <a:buNone/>
            </a:pPr>
            <a:r>
              <a:rPr lang="es-CO" b="1" dirty="0" smtClean="0">
                <a:solidFill>
                  <a:srgbClr val="FF0000"/>
                </a:solidFill>
              </a:rPr>
              <a:t>Primero</a:t>
            </a:r>
            <a:r>
              <a:rPr lang="es-CO" dirty="0" smtClean="0"/>
              <a:t>.  Observan y celebran un día en que Cristo no nació.</a:t>
            </a:r>
          </a:p>
          <a:p>
            <a:pPr>
              <a:buNone/>
            </a:pPr>
            <a:r>
              <a:rPr lang="es-CO" b="1" dirty="0" smtClean="0">
                <a:solidFill>
                  <a:srgbClr val="FF0000"/>
                </a:solidFill>
              </a:rPr>
              <a:t>Segundo</a:t>
            </a:r>
            <a:r>
              <a:rPr lang="es-CO" dirty="0" smtClean="0"/>
              <a:t>. Gastan todo el dinero que logran reunir para obsequiar regalos a sus parientes y amigos. </a:t>
            </a:r>
          </a:p>
          <a:p>
            <a:pPr>
              <a:buNone/>
            </a:pPr>
            <a:endParaRPr lang="es-CO" dirty="0" smtClean="0"/>
          </a:p>
          <a:p>
            <a:pPr>
              <a:buNone/>
            </a:pPr>
            <a:r>
              <a:rPr lang="es-CO" dirty="0" smtClean="0"/>
              <a:t>    Pero años de experiencia nos enseñan que los cristianos </a:t>
            </a:r>
            <a:r>
              <a:rPr lang="es-CO" b="1" u="sng" dirty="0" smtClean="0">
                <a:solidFill>
                  <a:srgbClr val="0070C0"/>
                </a:solidFill>
              </a:rPr>
              <a:t>PROFESOS</a:t>
            </a:r>
            <a:r>
              <a:rPr lang="es-CO" dirty="0" smtClean="0"/>
              <a:t> se olvidan de dar algo a Cristo y a su Obra, no solo en el mes de diciembre, sino durante todo el año.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834880" cy="5793507"/>
          </a:xfrm>
          <a:solidFill>
            <a:schemeClr val="accent2">
              <a:lumMod val="20000"/>
              <a:lumOff val="80000"/>
            </a:schemeClr>
          </a:solidFill>
        </p:spPr>
        <p:txBody>
          <a:bodyPr>
            <a:normAutofit fontScale="92500" lnSpcReduction="20000"/>
          </a:bodyPr>
          <a:lstStyle/>
          <a:p>
            <a:pPr algn="ctr">
              <a:buNone/>
            </a:pPr>
            <a:r>
              <a:rPr lang="es-CO" dirty="0" smtClean="0"/>
              <a:t>    </a:t>
            </a:r>
          </a:p>
          <a:p>
            <a:pPr algn="ctr">
              <a:buNone/>
            </a:pPr>
            <a:endParaRPr lang="es-CO" dirty="0" smtClean="0"/>
          </a:p>
          <a:p>
            <a:pPr algn="ctr">
              <a:buNone/>
            </a:pPr>
            <a:endParaRPr lang="es-CO" dirty="0" smtClean="0"/>
          </a:p>
          <a:p>
            <a:pPr algn="ctr">
              <a:buNone/>
            </a:pPr>
            <a:r>
              <a:rPr lang="es-CO" dirty="0" smtClean="0"/>
              <a:t>   La gente está tan ocupada intercambiando egoístamente aguinaldos mientras la obra de Dios languidece por falta de recursos que no se acuerdan de Cristo ni de su Obra.</a:t>
            </a:r>
          </a:p>
          <a:p>
            <a:pPr>
              <a:buNone/>
            </a:pPr>
            <a:endParaRPr lang="es-CO" dirty="0" smtClean="0"/>
          </a:p>
          <a:p>
            <a:pPr>
              <a:buNone/>
            </a:pPr>
            <a:endParaRPr lang="es-CO" dirty="0" smtClean="0"/>
          </a:p>
          <a:p>
            <a:pPr>
              <a:buNone/>
            </a:pPr>
            <a:r>
              <a:rPr lang="es-CO" dirty="0" smtClean="0"/>
              <a:t>   </a:t>
            </a:r>
            <a:endParaRPr lang="es-CO" dirty="0"/>
          </a:p>
        </p:txBody>
      </p:sp>
      <p:pic>
        <p:nvPicPr>
          <p:cNvPr id="180226" name="Picture 2" descr="http://t3.gstatic.com/images?q=tbn:ANd9GcSjoyO7s31mlIppSu7s3eATgbmxm5HfqDUq3gvguxFUhY9GXi9o"/>
          <p:cNvPicPr>
            <a:picLocks noChangeAspect="1" noChangeArrowheads="1"/>
          </p:cNvPicPr>
          <p:nvPr/>
        </p:nvPicPr>
        <p:blipFill>
          <a:blip r:embed="rId2" cstate="print"/>
          <a:srcRect/>
          <a:stretch>
            <a:fillRect/>
          </a:stretch>
        </p:blipFill>
        <p:spPr bwMode="auto">
          <a:xfrm>
            <a:off x="5868144" y="332656"/>
            <a:ext cx="3024336" cy="2391148"/>
          </a:xfrm>
          <a:prstGeom prst="rect">
            <a:avLst/>
          </a:prstGeom>
          <a:noFill/>
        </p:spPr>
      </p:pic>
      <p:pic>
        <p:nvPicPr>
          <p:cNvPr id="180228" name="Picture 4" descr="http://t2.gstatic.com/images?q=tbn:ANd9GcQCxP2iQpAUoDyAKsLTFnhdkES9rpMYi1Ri7TnCAEEfM-8SXxu7"/>
          <p:cNvPicPr>
            <a:picLocks noChangeAspect="1" noChangeArrowheads="1"/>
          </p:cNvPicPr>
          <p:nvPr/>
        </p:nvPicPr>
        <p:blipFill>
          <a:blip r:embed="rId3" cstate="print"/>
          <a:srcRect/>
          <a:stretch>
            <a:fillRect/>
          </a:stretch>
        </p:blipFill>
        <p:spPr bwMode="auto">
          <a:xfrm>
            <a:off x="5868144" y="3284984"/>
            <a:ext cx="2979415" cy="25351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80226"/>
                                        </p:tgtEl>
                                        <p:attrNameLst>
                                          <p:attrName>style.visibility</p:attrName>
                                        </p:attrNameLst>
                                      </p:cBhvr>
                                      <p:to>
                                        <p:strVal val="visible"/>
                                      </p:to>
                                    </p:set>
                                    <p:anim to="" calcmode="lin" valueType="num">
                                      <p:cBhvr>
                                        <p:cTn id="7" dur="1" fill="hold"/>
                                        <p:tgtEl>
                                          <p:spTgt spid="1802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0228"/>
                                        </p:tgtEl>
                                        <p:attrNameLst>
                                          <p:attrName>style.visibility</p:attrName>
                                        </p:attrNameLst>
                                      </p:cBhvr>
                                      <p:to>
                                        <p:strVal val="visible"/>
                                      </p:to>
                                    </p:set>
                                    <p:anim to="" calcmode="lin" valueType="num">
                                      <p:cBhvr>
                                        <p:cTn id="22" dur="1" fill="hold"/>
                                        <p:tgtEl>
                                          <p:spTgt spid="1802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4762872" cy="4525963"/>
          </a:xfrm>
        </p:spPr>
        <p:txBody>
          <a:bodyPr/>
          <a:lstStyle/>
          <a:p>
            <a:pPr>
              <a:buNone/>
            </a:pPr>
            <a:r>
              <a:rPr lang="es-CO" dirty="0" smtClean="0"/>
              <a:t>   </a:t>
            </a:r>
          </a:p>
          <a:p>
            <a:pPr>
              <a:buNone/>
            </a:pPr>
            <a:endParaRPr lang="es-CO" dirty="0" smtClean="0"/>
          </a:p>
          <a:p>
            <a:pPr algn="ctr">
              <a:buNone/>
            </a:pPr>
            <a:r>
              <a:rPr lang="es-CO" dirty="0" smtClean="0"/>
              <a:t> Veamos lo que nos dice la Biblia respecto a los regalos que llevaron los magos cuando nació Jesucristo.</a:t>
            </a:r>
          </a:p>
          <a:p>
            <a:pPr>
              <a:buNone/>
            </a:pPr>
            <a:r>
              <a:rPr lang="es-CO" b="1" dirty="0" smtClean="0"/>
              <a:t>    </a:t>
            </a:r>
          </a:p>
          <a:p>
            <a:endParaRPr lang="es-CO" dirty="0"/>
          </a:p>
        </p:txBody>
      </p:sp>
      <p:pic>
        <p:nvPicPr>
          <p:cNvPr id="181250" name="Picture 2" descr="http://t3.gstatic.com/images?q=tbn:ANd9GcRw6H0G0IK8tsu1fc_XlNiC1srleWLDF3xPN_QnwztwVkbsP1grcQ"/>
          <p:cNvPicPr>
            <a:picLocks noChangeAspect="1" noChangeArrowheads="1"/>
          </p:cNvPicPr>
          <p:nvPr/>
        </p:nvPicPr>
        <p:blipFill>
          <a:blip r:embed="rId2" cstate="print"/>
          <a:srcRect/>
          <a:stretch>
            <a:fillRect/>
          </a:stretch>
        </p:blipFill>
        <p:spPr bwMode="auto">
          <a:xfrm rot="21421382">
            <a:off x="5679860" y="1935702"/>
            <a:ext cx="3019355" cy="297362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81250"/>
                                        </p:tgtEl>
                                        <p:attrNameLst>
                                          <p:attrName>style.visibility</p:attrName>
                                        </p:attrNameLst>
                                      </p:cBhvr>
                                      <p:to>
                                        <p:strVal val="visible"/>
                                      </p:to>
                                    </p:set>
                                    <p:anim to="" calcmode="lin" valueType="num">
                                      <p:cBhvr>
                                        <p:cTn id="7" dur="1" fill="hold"/>
                                        <p:tgtEl>
                                          <p:spTgt spid="1812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amond(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120680"/>
          </a:xfrm>
        </p:spPr>
        <p:txBody>
          <a:bodyPr>
            <a:normAutofit fontScale="77500" lnSpcReduction="20000"/>
          </a:bodyPr>
          <a:lstStyle/>
          <a:p>
            <a:pPr>
              <a:buNone/>
            </a:pPr>
            <a:r>
              <a:rPr lang="es-CO" dirty="0" smtClean="0"/>
              <a:t>   </a:t>
            </a:r>
            <a:r>
              <a:rPr lang="es-CO" sz="3300" b="1" dirty="0" smtClean="0">
                <a:solidFill>
                  <a:srgbClr val="FF0000"/>
                </a:solidFill>
              </a:rPr>
              <a:t> Mateo 2: 1, 2, 11.</a:t>
            </a:r>
          </a:p>
          <a:p>
            <a:pPr algn="ctr">
              <a:buNone/>
            </a:pPr>
            <a:r>
              <a:rPr lang="es-CO" dirty="0" smtClean="0"/>
              <a:t> “</a:t>
            </a:r>
            <a:r>
              <a:rPr lang="es-CO" b="1" dirty="0" smtClean="0"/>
              <a:t>Después que Jesús nació en Belén de Judea, en días del rey Herodes, unos magos llegaron del oriente a Jerusalén, y preguntaron:</a:t>
            </a:r>
            <a:r>
              <a:rPr lang="es-CO" dirty="0" smtClean="0"/>
              <a:t> </a:t>
            </a:r>
          </a:p>
          <a:p>
            <a:pPr>
              <a:buNone/>
            </a:pPr>
            <a:endParaRPr lang="es-CO" u="sng" dirty="0" smtClean="0"/>
          </a:p>
          <a:p>
            <a:pPr algn="ctr">
              <a:buNone/>
            </a:pPr>
            <a:r>
              <a:rPr lang="es-CO" dirty="0" smtClean="0"/>
              <a:t>      </a:t>
            </a:r>
            <a:r>
              <a:rPr lang="es-CO" u="sng" dirty="0" smtClean="0"/>
              <a:t>¿Dónde está el Rey de los judíos, que ha nacido?</a:t>
            </a:r>
            <a:r>
              <a:rPr lang="es-CO" dirty="0" smtClean="0"/>
              <a:t> Porque su estrella hemos visto en el oriente, </a:t>
            </a:r>
            <a:r>
              <a:rPr lang="es-CO" b="1" u="sng" dirty="0" smtClean="0">
                <a:solidFill>
                  <a:srgbClr val="0070C0"/>
                </a:solidFill>
              </a:rPr>
              <a:t>y venimos a adorarlo</a:t>
            </a:r>
            <a:r>
              <a:rPr lang="es-CO" dirty="0" smtClean="0"/>
              <a:t>” 11  Y al entrar en la casa, vieron al niño con María, su madre, </a:t>
            </a:r>
            <a:r>
              <a:rPr lang="es-CO" u="sng" dirty="0" smtClean="0"/>
              <a:t>y</a:t>
            </a:r>
            <a:r>
              <a:rPr lang="es-CO" dirty="0" smtClean="0"/>
              <a:t> </a:t>
            </a:r>
            <a:r>
              <a:rPr lang="es-CO" b="1" dirty="0" smtClean="0">
                <a:solidFill>
                  <a:srgbClr val="0070C0"/>
                </a:solidFill>
              </a:rPr>
              <a:t>postrándose </a:t>
            </a:r>
            <a:r>
              <a:rPr lang="es-CO" b="1" u="sng" dirty="0" smtClean="0">
                <a:solidFill>
                  <a:srgbClr val="0070C0"/>
                </a:solidFill>
              </a:rPr>
              <a:t>lo adoraron</a:t>
            </a:r>
            <a:r>
              <a:rPr lang="es-CO" u="sng" dirty="0" smtClean="0"/>
              <a:t>. Entonces abrieron sus tesoros  y </a:t>
            </a:r>
            <a:r>
              <a:rPr lang="es-CO" b="1" u="sng" dirty="0" smtClean="0">
                <a:solidFill>
                  <a:srgbClr val="0070C0"/>
                </a:solidFill>
              </a:rPr>
              <a:t>LE OFRECIERON PRESENTES</a:t>
            </a:r>
            <a:r>
              <a:rPr lang="es-CO" u="sng" dirty="0" smtClean="0"/>
              <a:t>: oro, incienso y mirra.”</a:t>
            </a:r>
            <a:endParaRPr lang="es-CO" dirty="0" smtClean="0"/>
          </a:p>
          <a:p>
            <a:endParaRPr lang="es-CO" dirty="0"/>
          </a:p>
        </p:txBody>
      </p:sp>
      <p:pic>
        <p:nvPicPr>
          <p:cNvPr id="66562" name="Picture 2" descr="http://t1.gstatic.com/images?q=tbn:ANd9GcSlk8eXcfDaED1O_Hxa4Bq2g6E14Zz1BfgCWvvEDxV62P1zCj7D"/>
          <p:cNvPicPr>
            <a:picLocks noChangeAspect="1" noChangeArrowheads="1"/>
          </p:cNvPicPr>
          <p:nvPr/>
        </p:nvPicPr>
        <p:blipFill>
          <a:blip r:embed="rId2" cstate="print"/>
          <a:srcRect/>
          <a:stretch>
            <a:fillRect/>
          </a:stretch>
        </p:blipFill>
        <p:spPr bwMode="auto">
          <a:xfrm>
            <a:off x="5652120" y="1124744"/>
            <a:ext cx="3168352" cy="388843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6562"/>
                                        </p:tgtEl>
                                        <p:attrNameLst>
                                          <p:attrName>style.visibility</p:attrName>
                                        </p:attrNameLst>
                                      </p:cBhvr>
                                      <p:to>
                                        <p:strVal val="visible"/>
                                      </p:to>
                                    </p:set>
                                    <p:anim to="" calcmode="lin" valueType="num">
                                      <p:cBhvr>
                                        <p:cTn id="17" dur="1" fill="hold"/>
                                        <p:tgtEl>
                                          <p:spTgt spid="6656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2800" dirty="0" smtClean="0">
                <a:latin typeface="Vani" pitchFamily="34" charset="0"/>
                <a:cs typeface="Vani" pitchFamily="34" charset="0"/>
              </a:rPr>
              <a:t/>
            </a:r>
            <a:br>
              <a:rPr lang="es-CO" sz="2800" dirty="0" smtClean="0">
                <a:latin typeface="Vani" pitchFamily="34" charset="0"/>
                <a:cs typeface="Vani" pitchFamily="34" charset="0"/>
              </a:rPr>
            </a:br>
            <a:r>
              <a:rPr lang="es-CO" sz="2800" dirty="0" smtClean="0">
                <a:latin typeface="Vani" pitchFamily="34" charset="0"/>
                <a:cs typeface="Vani" pitchFamily="34" charset="0"/>
              </a:rPr>
              <a:t>¿POR QUÉ LE LLEVARON REGALOS A CRISTO?</a:t>
            </a:r>
            <a:br>
              <a:rPr lang="es-CO" sz="2800" dirty="0" smtClean="0">
                <a:latin typeface="Vani" pitchFamily="34" charset="0"/>
                <a:cs typeface="Vani" pitchFamily="34" charset="0"/>
              </a:rPr>
            </a:br>
            <a:endParaRPr lang="es-CO" sz="2800" dirty="0">
              <a:latin typeface="Vani" pitchFamily="34" charset="0"/>
              <a:cs typeface="Vani" pitchFamily="34" charset="0"/>
            </a:endParaRPr>
          </a:p>
        </p:txBody>
      </p:sp>
      <p:sp>
        <p:nvSpPr>
          <p:cNvPr id="3" name="2 Marcador de contenido"/>
          <p:cNvSpPr>
            <a:spLocks noGrp="1"/>
          </p:cNvSpPr>
          <p:nvPr>
            <p:ph idx="1"/>
          </p:nvPr>
        </p:nvSpPr>
        <p:spPr>
          <a:xfrm>
            <a:off x="323528" y="1600200"/>
            <a:ext cx="8496944" cy="4925144"/>
          </a:xfrm>
          <a:solidFill>
            <a:srgbClr val="92D050"/>
          </a:solidFill>
        </p:spPr>
        <p:txBody>
          <a:bodyPr>
            <a:normAutofit fontScale="85000" lnSpcReduction="20000"/>
          </a:bodyPr>
          <a:lstStyle/>
          <a:p>
            <a:pPr>
              <a:buNone/>
            </a:pPr>
            <a:r>
              <a:rPr lang="es-CO" dirty="0" smtClean="0"/>
              <a:t>    Notemos que los magos preguntaron: </a:t>
            </a:r>
            <a:r>
              <a:rPr lang="es-CO" b="1" u="sng" dirty="0" smtClean="0"/>
              <a:t>¿Dónde está el rey de los judíos, que ha</a:t>
            </a:r>
            <a:r>
              <a:rPr lang="es-CO" dirty="0" smtClean="0"/>
              <a:t> </a:t>
            </a:r>
            <a:r>
              <a:rPr lang="es-CO" b="1" u="sng" dirty="0" smtClean="0"/>
              <a:t>nacido?</a:t>
            </a:r>
          </a:p>
          <a:p>
            <a:pPr>
              <a:buNone/>
            </a:pPr>
            <a:endParaRPr lang="es-CO" u="sng" dirty="0" smtClean="0"/>
          </a:p>
          <a:p>
            <a:pPr>
              <a:buNone/>
            </a:pPr>
            <a:r>
              <a:rPr lang="es-CO" dirty="0" smtClean="0"/>
              <a:t>                 Pero, </a:t>
            </a:r>
            <a:r>
              <a:rPr lang="es-CO" sz="3500" b="1" dirty="0" smtClean="0">
                <a:solidFill>
                  <a:srgbClr val="FF0000"/>
                </a:solidFill>
              </a:rPr>
              <a:t>¿por qué le llevaron regalos?</a:t>
            </a:r>
          </a:p>
          <a:p>
            <a:pPr>
              <a:buNone/>
            </a:pPr>
            <a:r>
              <a:rPr lang="es-CO" dirty="0" smtClean="0"/>
              <a:t>                          </a:t>
            </a:r>
          </a:p>
          <a:p>
            <a:pPr>
              <a:buNone/>
            </a:pPr>
            <a:r>
              <a:rPr lang="es-CO" sz="3500" b="1" dirty="0" smtClean="0">
                <a:solidFill>
                  <a:srgbClr val="FF0000"/>
                </a:solidFill>
              </a:rPr>
              <a:t>                            ¿Por ser su cumpleaños?</a:t>
            </a:r>
          </a:p>
          <a:p>
            <a:pPr algn="ctr">
              <a:buNone/>
            </a:pPr>
            <a:r>
              <a:rPr lang="es-CO" dirty="0" smtClean="0"/>
              <a:t>     </a:t>
            </a:r>
          </a:p>
          <a:p>
            <a:pPr algn="ctr">
              <a:buNone/>
            </a:pPr>
            <a:r>
              <a:rPr lang="es-CO" dirty="0" smtClean="0"/>
              <a:t>¡De ninguna manera!, ya que ellos llegaron varios días o semanas después de su nacimiento. </a:t>
            </a:r>
          </a:p>
          <a:p>
            <a:pPr>
              <a:buNone/>
            </a:pPr>
            <a:endParaRPr lang="es-CO" dirty="0" smtClean="0"/>
          </a:p>
          <a:p>
            <a:pPr>
              <a:buNone/>
            </a:pPr>
            <a:r>
              <a:rPr lang="es-CO" dirty="0" smtClean="0"/>
              <a:t>Entonces,</a:t>
            </a:r>
            <a:r>
              <a:rPr lang="es-CO" sz="3500" b="1" dirty="0" smtClean="0">
                <a:solidFill>
                  <a:srgbClr val="FF0000"/>
                </a:solidFill>
              </a:rPr>
              <a:t> ¿lo hicieron para darnos ejemplo?</a:t>
            </a:r>
            <a:r>
              <a:rPr lang="es-CO" dirty="0" smtClean="0"/>
              <a:t> ¡No!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to="" calcmode="lin" valueType="num">
                                      <p:cBhvr>
                                        <p:cTn id="37"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5649491"/>
          </a:xfrm>
        </p:spPr>
        <p:txBody>
          <a:bodyPr>
            <a:normAutofit/>
          </a:bodyPr>
          <a:lstStyle/>
          <a:p>
            <a:pPr algn="ctr">
              <a:buNone/>
            </a:pPr>
            <a:r>
              <a:rPr lang="es-CO" dirty="0" smtClean="0"/>
              <a:t>   Tomemos nota. Ellos no intercambiaron regalos; más bien </a:t>
            </a:r>
            <a:r>
              <a:rPr lang="es-CO" dirty="0" smtClean="0">
                <a:solidFill>
                  <a:srgbClr val="FF0000"/>
                </a:solidFill>
              </a:rPr>
              <a:t>“</a:t>
            </a:r>
            <a:r>
              <a:rPr lang="es-CO" b="1" u="sng" dirty="0" smtClean="0">
                <a:solidFill>
                  <a:srgbClr val="FF0000"/>
                </a:solidFill>
              </a:rPr>
              <a:t>LE OFRECIERON PRESENTES</a:t>
            </a:r>
            <a:r>
              <a:rPr lang="es-CO" dirty="0" smtClean="0"/>
              <a:t>” a </a:t>
            </a:r>
            <a:r>
              <a:rPr lang="es-CO" u="sng" dirty="0" smtClean="0">
                <a:solidFill>
                  <a:srgbClr val="FF0000"/>
                </a:solidFill>
              </a:rPr>
              <a:t>El</a:t>
            </a:r>
            <a:r>
              <a:rPr lang="es-CO" dirty="0" smtClean="0">
                <a:solidFill>
                  <a:srgbClr val="FF0000"/>
                </a:solidFill>
              </a:rPr>
              <a:t>, </a:t>
            </a:r>
            <a:r>
              <a:rPr lang="es-CO" dirty="0" smtClean="0"/>
              <a:t>a</a:t>
            </a:r>
            <a:r>
              <a:rPr lang="es-CO" dirty="0" smtClean="0">
                <a:solidFill>
                  <a:srgbClr val="FF0000"/>
                </a:solidFill>
              </a:rPr>
              <a:t> </a:t>
            </a:r>
            <a:r>
              <a:rPr lang="es-CO" u="sng" dirty="0" smtClean="0">
                <a:solidFill>
                  <a:srgbClr val="FF0000"/>
                </a:solidFill>
              </a:rPr>
              <a:t>Cristo</a:t>
            </a:r>
            <a:r>
              <a:rPr lang="es-CO" b="1" dirty="0" smtClean="0"/>
              <a:t>, </a:t>
            </a:r>
            <a:r>
              <a:rPr lang="es-CO" b="1" u="sng" dirty="0" smtClean="0">
                <a:solidFill>
                  <a:srgbClr val="FF0000"/>
                </a:solidFill>
              </a:rPr>
              <a:t>al rey de los judíos. </a:t>
            </a:r>
            <a:r>
              <a:rPr lang="es-CO" b="1" u="sng" dirty="0" smtClean="0"/>
              <a:t>¡No intercambiaron regalos con sus amigos y familiares, ni entre ellos mismos!</a:t>
            </a:r>
            <a:endParaRPr lang="es-CO" dirty="0"/>
          </a:p>
        </p:txBody>
      </p:sp>
      <p:pic>
        <p:nvPicPr>
          <p:cNvPr id="182274" name="Picture 2" descr="http://t3.gstatic.com/images?q=tbn:ANd9GcQiGfwsqlQ-FOguvwo-9xiUJhU4qsThqqKx8Y7MvXA3B2MCWesVPA"/>
          <p:cNvPicPr>
            <a:picLocks noChangeAspect="1" noChangeArrowheads="1"/>
          </p:cNvPicPr>
          <p:nvPr/>
        </p:nvPicPr>
        <p:blipFill>
          <a:blip r:embed="rId2" cstate="print"/>
          <a:srcRect/>
          <a:stretch>
            <a:fillRect/>
          </a:stretch>
        </p:blipFill>
        <p:spPr bwMode="auto">
          <a:xfrm>
            <a:off x="5580112" y="1556792"/>
            <a:ext cx="3096344"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82274"/>
                                        </p:tgtEl>
                                        <p:attrNameLst>
                                          <p:attrName>style.visibility</p:attrName>
                                        </p:attrNameLst>
                                      </p:cBhvr>
                                      <p:to>
                                        <p:strVal val="visible"/>
                                      </p:to>
                                    </p:set>
                                    <p:anim to="" calcmode="lin" valueType="num">
                                      <p:cBhvr>
                                        <p:cTn id="7" dur="1" fill="hold"/>
                                        <p:tgtEl>
                                          <p:spTgt spid="1822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a:buNone/>
            </a:pPr>
            <a:r>
              <a:rPr lang="es-CO" dirty="0" smtClean="0"/>
              <a:t>    ¿Por qué? El Comentario Bíblico de Adán Clarke, Volumen 5, Página 46, dice: </a:t>
            </a:r>
          </a:p>
          <a:p>
            <a:pPr>
              <a:buNone/>
            </a:pPr>
            <a:r>
              <a:rPr lang="es-CO" b="1" dirty="0" smtClean="0"/>
              <a:t>    </a:t>
            </a:r>
            <a:r>
              <a:rPr lang="es-CO" sz="3600" b="1" dirty="0" smtClean="0">
                <a:solidFill>
                  <a:srgbClr val="FF0000"/>
                </a:solidFill>
              </a:rPr>
              <a:t>Versículo 11.</a:t>
            </a:r>
            <a:r>
              <a:rPr lang="es-CO" b="1" dirty="0" smtClean="0"/>
              <a:t> </a:t>
            </a:r>
            <a:r>
              <a:rPr lang="es-CO" b="1" u="sng" dirty="0" smtClean="0"/>
              <a:t>“Le ofrecieron presentes.”</a:t>
            </a:r>
          </a:p>
          <a:p>
            <a:endParaRPr lang="es-CO" b="1" dirty="0" smtClean="0"/>
          </a:p>
          <a:p>
            <a:pPr>
              <a:buNone/>
            </a:pPr>
            <a:r>
              <a:rPr lang="es-CO" b="1" dirty="0" smtClean="0"/>
              <a:t>    </a:t>
            </a:r>
            <a:r>
              <a:rPr lang="es-CO" dirty="0" smtClean="0"/>
              <a:t>En el Oriente no se acostumbra entrar a la presencia de </a:t>
            </a:r>
            <a:r>
              <a:rPr lang="es-CO" b="1" u="sng" dirty="0" smtClean="0">
                <a:solidFill>
                  <a:srgbClr val="0070C0"/>
                </a:solidFill>
              </a:rPr>
              <a:t>reyes y grandes personajes</a:t>
            </a:r>
            <a:r>
              <a:rPr lang="es-CO" dirty="0" smtClean="0"/>
              <a:t> con las </a:t>
            </a:r>
            <a:r>
              <a:rPr lang="es-CO" b="1" u="sng" dirty="0" smtClean="0">
                <a:solidFill>
                  <a:srgbClr val="0070C0"/>
                </a:solidFill>
              </a:rPr>
              <a:t>manos vacías</a:t>
            </a:r>
            <a:r>
              <a:rPr lang="es-CO" dirty="0" smtClean="0"/>
              <a:t>. Esta costumbre es señalada con frecuencia en el Antiguo Testamento y aún persiste en el Oriente y en algunas islas… del Pacífico Sur.” (Léase Exo.23:15; Deut.16:16).</a:t>
            </a:r>
          </a:p>
        </p:txBody>
      </p:sp>
      <p:pic>
        <p:nvPicPr>
          <p:cNvPr id="65538" name="Picture 2" descr="http://t1.gstatic.com/images?q=tbn:ANd9GcRPhtqNcBWXWAu4PDSbr9paQ8lJjKWmc12SkSbWW5hz67j6JZdk"/>
          <p:cNvPicPr>
            <a:picLocks noChangeAspect="1" noChangeArrowheads="1"/>
          </p:cNvPicPr>
          <p:nvPr/>
        </p:nvPicPr>
        <p:blipFill>
          <a:blip r:embed="rId2" cstate="print"/>
          <a:srcRect/>
          <a:stretch>
            <a:fillRect/>
          </a:stretch>
        </p:blipFill>
        <p:spPr bwMode="auto">
          <a:xfrm>
            <a:off x="6876256" y="4653136"/>
            <a:ext cx="2016224"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3">
              <a:lumMod val="40000"/>
              <a:lumOff val="60000"/>
            </a:schemeClr>
          </a:solidFill>
        </p:spPr>
        <p:txBody>
          <a:bodyPr>
            <a:normAutofit fontScale="92500" lnSpcReduction="10000"/>
          </a:bodyPr>
          <a:lstStyle/>
          <a:p>
            <a:pPr algn="ctr">
              <a:buNone/>
            </a:pPr>
            <a:r>
              <a:rPr lang="es-CO" dirty="0" smtClean="0"/>
              <a:t>    Vemos entonces que ¡los magos no estaban instituyendo una nueva costumbre cristiana de intercambiar regalos para honrar el nacimiento de Jesucristo!</a:t>
            </a:r>
          </a:p>
          <a:p>
            <a:pPr>
              <a:buNone/>
            </a:pPr>
            <a:endParaRPr lang="es-CO" dirty="0" smtClean="0"/>
          </a:p>
          <a:p>
            <a:pPr>
              <a:buNone/>
            </a:pPr>
            <a:r>
              <a:rPr lang="es-CO" dirty="0" smtClean="0"/>
              <a:t>    </a:t>
            </a:r>
            <a:r>
              <a:rPr lang="es-CO" b="1" u="sng" dirty="0" smtClean="0"/>
              <a:t>Actuaron de acuerdo con una antigua costumbre oriental que consistía en llevar regalos al presentarse ante un rey.</a:t>
            </a:r>
          </a:p>
          <a:p>
            <a:pPr>
              <a:buNone/>
            </a:pPr>
            <a:endParaRPr lang="es-CO" b="1" dirty="0" smtClean="0"/>
          </a:p>
          <a:p>
            <a:pPr>
              <a:buNone/>
            </a:pPr>
            <a:r>
              <a:rPr lang="es-CO" b="1" dirty="0" smtClean="0"/>
              <a:t>   </a:t>
            </a:r>
            <a:r>
              <a:rPr lang="es-CO" dirty="0" smtClean="0"/>
              <a:t> Era más que una costumbre, </a:t>
            </a:r>
            <a:r>
              <a:rPr lang="es-CO" b="1" u="sng" dirty="0" smtClean="0"/>
              <a:t>era una orden de Dios; </a:t>
            </a:r>
            <a:r>
              <a:rPr lang="es-CO" b="1" dirty="0" smtClean="0"/>
              <a:t> “</a:t>
            </a:r>
            <a:r>
              <a:rPr lang="es-CO" b="1" i="1" dirty="0" smtClean="0">
                <a:solidFill>
                  <a:srgbClr val="0070C0"/>
                </a:solidFill>
              </a:rPr>
              <a:t>Nadie se presentará </a:t>
            </a:r>
            <a:r>
              <a:rPr lang="es-CO" b="1" i="1" u="sng" dirty="0" smtClean="0">
                <a:solidFill>
                  <a:srgbClr val="0070C0"/>
                </a:solidFill>
              </a:rPr>
              <a:t>ANTE MÍ</a:t>
            </a:r>
            <a:r>
              <a:rPr lang="es-CO" b="1" i="1" dirty="0" smtClean="0">
                <a:solidFill>
                  <a:srgbClr val="0070C0"/>
                </a:solidFill>
              </a:rPr>
              <a:t> con las manos vacías</a:t>
            </a:r>
            <a:r>
              <a:rPr lang="es-CO" i="1" dirty="0" smtClean="0"/>
              <a:t>”</a:t>
            </a:r>
            <a:r>
              <a:rPr lang="es-CO" dirty="0" smtClean="0"/>
              <a:t> (Exo.23:15).</a:t>
            </a:r>
            <a:endParaRPr lang="es-CO" b="1" u="sng" dirty="0" smtClean="0"/>
          </a:p>
          <a:p>
            <a:pPr>
              <a:buNone/>
            </a:pPr>
            <a:endParaRPr lang="es-CO" b="1" u="sng" dirty="0" smtClean="0"/>
          </a:p>
          <a:p>
            <a:pPr>
              <a:buNone/>
            </a:pPr>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978896" cy="5505475"/>
          </a:xfrm>
          <a:solidFill>
            <a:srgbClr val="FFFF00"/>
          </a:solidFill>
        </p:spPr>
        <p:txBody>
          <a:bodyPr>
            <a:normAutofit lnSpcReduction="10000"/>
          </a:bodyPr>
          <a:lstStyle/>
          <a:p>
            <a:pPr algn="ctr">
              <a:buNone/>
            </a:pPr>
            <a:r>
              <a:rPr lang="es-CO" dirty="0" smtClean="0"/>
              <a:t>    Ellos llegaron en persona ante la presencia del Rey de los judíos. </a:t>
            </a:r>
          </a:p>
          <a:p>
            <a:pPr algn="ctr"/>
            <a:endParaRPr lang="es-CO" dirty="0" smtClean="0"/>
          </a:p>
          <a:p>
            <a:pPr algn="ctr">
              <a:buNone/>
            </a:pPr>
            <a:r>
              <a:rPr lang="es-CO" dirty="0" smtClean="0"/>
              <a:t>  Llevaron obsequios de la manera que los llevó la </a:t>
            </a:r>
            <a:r>
              <a:rPr lang="es-CO" b="1" dirty="0" smtClean="0">
                <a:solidFill>
                  <a:srgbClr val="0070C0"/>
                </a:solidFill>
              </a:rPr>
              <a:t>reina de Sabá a Salomón</a:t>
            </a:r>
            <a:r>
              <a:rPr lang="es-CO" dirty="0" smtClean="0"/>
              <a:t> (1 Reyes 10:10), y así como hoy los llevan quienes visitan a un jefe de estado.</a:t>
            </a:r>
            <a:endParaRPr lang="es-CO" dirty="0"/>
          </a:p>
        </p:txBody>
      </p:sp>
      <p:sp>
        <p:nvSpPr>
          <p:cNvPr id="64514" name="AutoShape 2" descr="data:image/jpg;base64,/9j/4AAQSkZJRgABAQAAAQABAAD/2wBDAAkGBwgHBgkIBwgKCgkLDRYPDQwMDRsUFRAWIB0iIiAdHx8kKDQsJCYxJx8fLT0tMTU3Ojo6Iys/RD84QzQ5Ojf/2wBDAQoKCg0MDRoPDxo3JR8lNzc3Nzc3Nzc3Nzc3Nzc3Nzc3Nzc3Nzc3Nzc3Nzc3Nzc3Nzc3Nzc3Nzc3Nzc3Nzc3Nzf/wAARCABOAHIDASIAAhEBAxEB/8QAGwAAAgIDAQAAAAAAAAAAAAAABAUDBgACBwH/xAA9EAACAQIEBAMHAgMFCQAAAAABAgMEEQAFEiEGMUFREyJhFDJxgZGhwUKxBxYjUpLR8PEVJCYzU2Jy0uH/xAAYAQADAQEAAAAAAAAAAAAAAAACAwQAAf/EACcRAAICAgEDAwQDAAAAAAAAAAECABEDIRITMVEUQaEiI2GBBFKR/9oADAMBAAIRAxEAPwDmNfUQ+2RR01OkzeENfiLa5O/K+1seyPDLTUyiJfFIZipBsoBtYd98LpZC9X4kLrGVRRfvYWvtfE2tKb2eUSqXWJzcbjVfbCa7SjzN6yOJaeVZI4Y5rXUarEfEEnA2VEe1qrKp1RsNxe3lJv8AbAJYsSzb9Se+DMsIGYJpvsrW/unBVQMG7YGeVjvTztGjMASCQPTlgzJqdaxijMwJvsOtxbAub+Ws2I+WHfDVC9X/AEog4aRgmpDp59NXS4vvgC1IDG8fukS3Zbkx06i4KIPPqYC39PQb2sfd9ee/bC3jfL0oi6K+sSxJJytYnB5znLKGCtagp6aGredVVEjVdKqOZA2BubetsD/xBkapFPMw0tLSxswHTEgLcxfaUoonMpSTIxNhv0FsWigpGajSSIUzoqjVZdTDuSP8MVkLrqdH9p7ffFu4cqUjrpzJohVTbQEudPYf497YuyHUhxd5FmFbTGKKCKGOWoOm40bJYW+d/tiFTMtXFBJSQxMzDdUs31vgSqaGfNXFI5Vbko2gk87gWHb8YLjZ2qo55ajW8J8hKaQLdLW74DQEbRY0I0jppyUdRKyja9zvg+GaeTN4tNTqICK0TNcovLb0vbAeXZ9OaieOcI8aOllChdutsD01ZRrn/jxk08bSRgrq98XLMWPxAxiYsKQYlaeRGKXtpNraeWMxtOIzPIQWsWPQ98ZjUJ3cXRqjaGVfD0ixO51kc8NuIqdEoaO8UcbxxKNappMgtz57/HBbSo9OtIgiip3dQWMewbv3/wAnCnNamdj4E8jv4I0RqxuFHpjgYswhtj4KQZrlcdPJSSeKqGQatIJ3PL9sNYWy6nphBDCjyePIRPp82ixA37c9vXAGV0IWd5HKKVQaAzWu2HNNSU1FFJUxlXumxJvbvz9fxgcjC4eLGaGpW85j8OsIDBrm+x9Bi3Ze9Ll3D1PFXFkdiXZFG7G/Uj3bbX/bCE0zLm2Wq0BV3lQqHUgMLix35jD7OM0WTMRlslLIKNvKDAQGsB0v0G5I6nHG2oWYUHZoBWtGayKKUKkE6koIzutth97WJ529cE1lZJW0KJUE+LTR+C9z0BJH2xKlLRZHmdNVkjMKYw66aVVsSxHl1A3sR9LjC3L2SskMU7qhCOHkZwBfUOfxNx88Cd9vaOQ8TuAcIClPFVF7ahaMT3C6Q2pv0ixBvc2FsWWCjpTxo+XtGVg8fQ0ZO+kk7A/L6YXZLTU+W8TSS07eOqxtJTu910tbcH1G/wC+I6mreTiOSoNQkE8ikB9ZQdve3IuL7nBv9Ta8SfGOI2PeF5F4X84T1FHQ+0UyGQaGgLovxH169sKq6r1V9TMIGjjYMg0x7Fj0HTe32x0DgqkeHI44jLYCVnrpKeQOdJJ8tx6WJN+RAwDVJS14npIaZ6eeJDUQswOl1UXsTc/Hl1wvqDnUYEYrYgBpmy/gWB5cuVaqtd2ZwoLRxKRpJvut97Wtsd8CxV3h5hS18EPmVWQjSoJba3TniKszi2SqunT42x0IRpX58zyG3bEdAGZVnDo6QsFF2O536He9v/uOEGiTDUqCFEJajQsTI6hyfMBN1xmD5shzZJpENOAVYiw0nr3vvjMK6h/Ep4Y5XTl1VXXSiiuY2BL3sinqSxOIM8hpaSeFKasFVUlP96l1awGvfynG1Y0lRAoRCVjBGn9JO+/r039MK1XRSnSt2e4JP6e+K0B73Ico3QE3hqDWVMURHkDlm9R/ph1VVEMdMUlsZo4raxa5Hbl0t98IstRVEzMbFhpUd79Me1Mil2MYNifKG522OCZQWqCrkLZ7y7tl1Sua5bWZnNrmSmaWxIuihQBy5AFgAPTAeb+zQVWU03hAzSU6PVMBuzSEEj6G2FucVjVwoKqeU6XjKsB1tYhfhfEfEWamvzOWveEwkFVEY/SRhIRiy/uMtQDGL5ZJU5LWVrF45acFtF9gdQ5dhviBKKpfg41MLMYGVmkQWtqVj058jfFloHjzTIaxoW1PURboP0kAXH1BPzxUIqqWDhkxK5ClpNu9zp/GMpJ/2cYC/wBQjgvKpcwU6DI3n9xFvZeRJ7bE4U5pE0GaMpUoVYqQ5vYjnfHUv4QIkXD9azgAsWlOx5AfttiuceQU71g8ZQkhJPige9v1+uCGX7hEHonhctvAEMNVlFbFDGDRCf2SF1A/qhY1DN8STf5+mK5mOT5iayeghqY45SGV5pCbsgHuFVF/Ttvh1/DHiCiXL6bh6SSNKmKodoSfKJgx5f8Alcn5AdsB8T1YHFr+NIQqmxCtoLAb2J578j1xObGQ1HISV3KdXZpNVULUtVAPFiOm4NhcbfjB3BpaSslNQ0YpICKiqY9I1sT062At64Zw5bkcGZCrqkmlgEjllW5W9vLyI/Ub/I4rtbVtl0uYRZeHioaxVSRXsWI67/M4dpgVEA2CGaOp/wCJFUZ5DDl8TRljoLAXIvtfbnjMURwA7AE2BxmN6XD/AFg+oyeYxbNYTSzxmnY6l0ow/QPxfAdAwkglRtwLkfTE+9RT1BSNIUZkBTVvfkSPqMBUhMU0iDcWIOH8QF1ATKxyAt27Q6miaGJqmwZYZRdWsbj/ACcQeCJJlRiVB7g3A5jl6WwWs4NPNC//AC3CMwA352P2wTklM09Sr+FWk7ajCvTpgQTswsigaEPOUpNTQIXRo4RdI1jlFz6nTy+GF9VkVZUSM1RPEili20E1if7mLsGk0BFi4gPLtbGzEOFMkXEJHLYjfCRkYGYqGFEyr5NSZhliukFbE8L+9E8E9ie+y3GJ5cqedWimrFETMXYexzksxN/7AxYzEdylPxGB0Gu+JhDPcXpOJCDy/qY7zJN1OhQBVwzgBI8vTMoUd2X2VnGqKRLbWI843wk4sgWtqKdWQ2ZLN13uq/vh5kkUzZqIpIM1iWWOSPVVvqQXH77DAuaR+DWUca2EoeTTq3BIeOTb5HCbp7lmKmWpyN7xsPeDA7MMMcqy+qzap0RX0rbXKx1ab8viT0H43w+zDLYaLNniYAw1A1wvexUEn8griDiaKahkeCkrJRCx3G3La3T154qGQNQEjdClzzMXpsvyaamoKl6ge06S5IIJAF7AdO3fCqurVqYmCgoALszX8x+GF9SVEdOkX6bhiD7zXO/0tg6Xw4qYNLuxG2CrjEsxMU+Kw2F8ZjUvckgDfGYbX4ieRjKQhIYkS9w0hIPfe34wFSgq0moEG1jfBPtjPQxrIS6wsQL/APdfAkcukOSLnvfA+xjVpaJhYsGjBk0ApYnvi45KlHFTx3z4wO27BFXb47Yo0xdqdCbBRysd8O8nylayAyzyvpAFgGN8LyL9O4wPbal68WjawHF8ltui2H2xo1RRqAv84TEDoAm32xz2tgEebyUkckipH5R5yd7D1xHJQt4gVZDv3Y4X0h5+IXM+PmdG9rpTb/jCcAHa9hf7YKWtprXHGzg22vpH4xzh8qkiW7TXIsTZjhdUo0NWIhI5UgH3j1GMMIPv8TNkIGx8zr9DUo1bBJFxR7eyEt7MSpDCx3Nu3PGmc0rzTeIjBQpaZGvyvp/9TjltDmVblwb2Ocxk7FgBcjtfqPTDNOMs+8RHaqiYLsFNOgHfcAC/LAnA12I7H/KRO8t9bRU2a5e3jEGaElysezaSfMV9BsbelvUoOIMtrI4RPNeppgoU1CLuANgXHQ268j3wDBxVmGpYpVp2LPdZViCPGSemmwt6WxbqbOqx4TEkVMJVBDS2Pm9SvLHOLpVwnyY8nac5kRZBDFGqbyW1C9/9Ma1waWdIQDZRa5HM4fZllntOYPJL4azPveJQij4KAAMKs0oHo1VmkLgkqDc7YpDAmQMpgP8As5v+ouMxgY2HlT6YzBcj5gUJ/9k=">
            <a:hlinkClick r:id="rId2"/>
          </p:cNvPr>
          <p:cNvSpPr>
            <a:spLocks noChangeAspect="1" noChangeArrowheads="1"/>
          </p:cNvSpPr>
          <p:nvPr/>
        </p:nvSpPr>
        <p:spPr bwMode="auto">
          <a:xfrm>
            <a:off x="80963" y="-350838"/>
            <a:ext cx="1085850" cy="7429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64516" name="Picture 4" descr="http://t2.gstatic.com/images?q=tbn:ANd9GcQezeRNhx5zkv98cT5NY1QsVKGSer18IPjUsQH2pymyW0YtcudiZQ"/>
          <p:cNvPicPr>
            <a:picLocks noChangeAspect="1" noChangeArrowheads="1"/>
          </p:cNvPicPr>
          <p:nvPr/>
        </p:nvPicPr>
        <p:blipFill>
          <a:blip r:embed="rId3" cstate="print"/>
          <a:srcRect/>
          <a:stretch>
            <a:fillRect/>
          </a:stretch>
        </p:blipFill>
        <p:spPr bwMode="auto">
          <a:xfrm>
            <a:off x="5724128" y="1412776"/>
            <a:ext cx="3168352"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4516"/>
                                        </p:tgtEl>
                                        <p:attrNameLst>
                                          <p:attrName>style.visibility</p:attrName>
                                        </p:attrNameLst>
                                      </p:cBhvr>
                                      <p:to>
                                        <p:strVal val="visible"/>
                                      </p:to>
                                    </p:set>
                                    <p:anim to="" calcmode="lin" valueType="num">
                                      <p:cBhvr>
                                        <p:cTn id="17" dur="1" fill="hold"/>
                                        <p:tgtEl>
                                          <p:spTgt spid="6451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5721499"/>
          </a:xfrm>
        </p:spPr>
        <p:txBody>
          <a:bodyPr>
            <a:normAutofit lnSpcReduction="10000"/>
          </a:bodyPr>
          <a:lstStyle/>
          <a:p>
            <a:pPr algn="ctr">
              <a:buNone/>
            </a:pPr>
            <a:r>
              <a:rPr lang="es-CO" dirty="0" smtClean="0"/>
              <a:t>    La costumbre de dar aguinaldos nada tiene que ver con este acontecimiento; mas bien es </a:t>
            </a:r>
            <a:r>
              <a:rPr lang="es-CO" u="sng" dirty="0" smtClean="0"/>
              <a:t>la continuación de una antigua costumbre pagana.</a:t>
            </a:r>
          </a:p>
          <a:p>
            <a:pPr algn="ctr">
              <a:buNone/>
            </a:pPr>
            <a:endParaRPr lang="es-CO" u="sng" dirty="0" smtClean="0"/>
          </a:p>
          <a:p>
            <a:pPr algn="ctr">
              <a:buNone/>
            </a:pPr>
            <a:r>
              <a:rPr lang="es-CO" dirty="0" smtClean="0"/>
              <a:t>   En lugar de honrar a Cristo, lo que hace es atrasar su Obra cada año en la época navideña. </a:t>
            </a:r>
            <a:endParaRPr lang="es-CO" dirty="0"/>
          </a:p>
        </p:txBody>
      </p:sp>
      <p:pic>
        <p:nvPicPr>
          <p:cNvPr id="63490" name="Picture 2" descr="http://t3.gstatic.com/images?q=tbn:ANd9GcQsNetZZo39q1Rw7MpAImoKQ8HO1mgCSho2cvrfByVBqD8EwXiP"/>
          <p:cNvPicPr>
            <a:picLocks noChangeAspect="1" noChangeArrowheads="1"/>
          </p:cNvPicPr>
          <p:nvPr/>
        </p:nvPicPr>
        <p:blipFill>
          <a:blip r:embed="rId2" cstate="print"/>
          <a:srcRect/>
          <a:stretch>
            <a:fillRect/>
          </a:stretch>
        </p:blipFill>
        <p:spPr bwMode="auto">
          <a:xfrm>
            <a:off x="5580112" y="2564904"/>
            <a:ext cx="3168352" cy="2232248"/>
          </a:xfrm>
          <a:prstGeom prst="rect">
            <a:avLst/>
          </a:prstGeom>
          <a:noFill/>
        </p:spPr>
      </p:pic>
      <p:pic>
        <p:nvPicPr>
          <p:cNvPr id="63492" name="Picture 4" descr="http://t3.gstatic.com/images?q=tbn:ANd9GcR9m_zeJVjfXvF63lRqB1K6IDQmy6TxX_BHU9nkOeQls4QMe7Lemg"/>
          <p:cNvPicPr>
            <a:picLocks noChangeAspect="1" noChangeArrowheads="1"/>
          </p:cNvPicPr>
          <p:nvPr/>
        </p:nvPicPr>
        <p:blipFill>
          <a:blip r:embed="rId3" cstate="print"/>
          <a:srcRect/>
          <a:stretch>
            <a:fillRect/>
          </a:stretch>
        </p:blipFill>
        <p:spPr bwMode="auto">
          <a:xfrm>
            <a:off x="5868144" y="332656"/>
            <a:ext cx="2600325" cy="2016224"/>
          </a:xfrm>
          <a:prstGeom prst="rect">
            <a:avLst/>
          </a:prstGeom>
          <a:noFill/>
        </p:spPr>
      </p:pic>
      <p:sp>
        <p:nvSpPr>
          <p:cNvPr id="6" name="5 Rectángulo"/>
          <p:cNvSpPr/>
          <p:nvPr/>
        </p:nvSpPr>
        <p:spPr>
          <a:xfrm>
            <a:off x="5580112" y="4869160"/>
            <a:ext cx="3024336" cy="1323439"/>
          </a:xfrm>
          <a:prstGeom prst="rect">
            <a:avLst/>
          </a:prstGeom>
        </p:spPr>
        <p:txBody>
          <a:bodyPr wrap="square">
            <a:spAutoFit/>
          </a:bodyPr>
          <a:lstStyle/>
          <a:p>
            <a:pPr algn="ctr">
              <a:buNone/>
            </a:pPr>
            <a:r>
              <a:rPr lang="es-CO" sz="2000" dirty="0" smtClean="0"/>
              <a:t>Marcos 16:15. Y les dijo: </a:t>
            </a:r>
            <a:r>
              <a:rPr lang="es-CO" sz="2000" b="1" dirty="0" smtClean="0">
                <a:solidFill>
                  <a:srgbClr val="FF0000"/>
                </a:solidFill>
              </a:rPr>
              <a:t>“Id por todo el mundo, y predicad el evangelio a toda criatura”.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3492"/>
                                        </p:tgtEl>
                                        <p:attrNameLst>
                                          <p:attrName>style.visibility</p:attrName>
                                        </p:attrNameLst>
                                      </p:cBhvr>
                                      <p:to>
                                        <p:strVal val="visible"/>
                                      </p:to>
                                    </p:set>
                                    <p:anim to="" calcmode="lin" valueType="num">
                                      <p:cBhvr>
                                        <p:cTn id="12" dur="1" fill="hold"/>
                                        <p:tgtEl>
                                          <p:spTgt spid="6349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3490"/>
                                        </p:tgtEl>
                                        <p:attrNameLst>
                                          <p:attrName>style.visibility</p:attrName>
                                        </p:attrNameLst>
                                      </p:cBhvr>
                                      <p:to>
                                        <p:strVal val="visible"/>
                                      </p:to>
                                    </p:set>
                                    <p:anim to="" calcmode="lin" valueType="num">
                                      <p:cBhvr>
                                        <p:cTn id="22" dur="1" fill="hold"/>
                                        <p:tgtEl>
                                          <p:spTgt spid="6349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4690864" cy="4525963"/>
          </a:xfrm>
        </p:spPr>
        <p:txBody>
          <a:bodyPr/>
          <a:lstStyle/>
          <a:p>
            <a:pPr algn="ctr">
              <a:buNone/>
            </a:pPr>
            <a:r>
              <a:rPr lang="es-CO" dirty="0" smtClean="0"/>
              <a:t>    Hay quienes insisten en que a pesar de tener sus raíces en una costumbre pagana, ahora no se observa la Navidad para honrar a un falso dios, el dios sol, sino para honrar a Jesucristo.</a:t>
            </a:r>
          </a:p>
          <a:p>
            <a:endParaRPr lang="es-CO" dirty="0"/>
          </a:p>
        </p:txBody>
      </p:sp>
      <p:sp>
        <p:nvSpPr>
          <p:cNvPr id="4" name="3 Rectángulo"/>
          <p:cNvSpPr/>
          <p:nvPr/>
        </p:nvSpPr>
        <p:spPr>
          <a:xfrm>
            <a:off x="827584" y="404664"/>
            <a:ext cx="7704855" cy="769441"/>
          </a:xfrm>
          <a:prstGeom prst="rect">
            <a:avLst/>
          </a:prstGeom>
          <a:solidFill>
            <a:srgbClr val="002060"/>
          </a:solidFill>
        </p:spPr>
        <p:txBody>
          <a:bodyPr wrap="square">
            <a:spAutoFit/>
          </a:bodyPr>
          <a:lstStyle/>
          <a:p>
            <a:r>
              <a:rPr lang="es-CO" sz="4400" dirty="0" smtClean="0">
                <a:solidFill>
                  <a:srgbClr val="FFFF00"/>
                </a:solidFill>
              </a:rPr>
              <a:t>¿HONRA A CRISTO REALMENTE?</a:t>
            </a:r>
            <a:endParaRPr lang="es-CO" sz="4400" dirty="0">
              <a:solidFill>
                <a:srgbClr val="FFFF00"/>
              </a:solidFill>
            </a:endParaRPr>
          </a:p>
        </p:txBody>
      </p:sp>
      <p:pic>
        <p:nvPicPr>
          <p:cNvPr id="62466" name="Picture 2" descr="http://t2.gstatic.com/images?q=tbn:ANd9GcT5pU8UfCv7LZ7wkdPCv2FJuNh9Avi1VsZqO0XC2xE6d0KQYpnl"/>
          <p:cNvPicPr>
            <a:picLocks noChangeAspect="1" noChangeArrowheads="1"/>
          </p:cNvPicPr>
          <p:nvPr/>
        </p:nvPicPr>
        <p:blipFill>
          <a:blip r:embed="rId2" cstate="print"/>
          <a:srcRect/>
          <a:stretch>
            <a:fillRect/>
          </a:stretch>
        </p:blipFill>
        <p:spPr bwMode="auto">
          <a:xfrm>
            <a:off x="6300192" y="1628800"/>
            <a:ext cx="2143125" cy="2143125"/>
          </a:xfrm>
          <a:prstGeom prst="rect">
            <a:avLst/>
          </a:prstGeom>
          <a:noFill/>
        </p:spPr>
      </p:pic>
      <p:pic>
        <p:nvPicPr>
          <p:cNvPr id="62468" name="Picture 4" descr="http://t2.gstatic.com/images?q=tbn:ANd9GcTvrKUhqTGWWuz15bvoXR77CkysCUuaKFV3ucGd3lAYHmx7e5-A5g"/>
          <p:cNvPicPr>
            <a:picLocks noChangeAspect="1" noChangeArrowheads="1"/>
          </p:cNvPicPr>
          <p:nvPr/>
        </p:nvPicPr>
        <p:blipFill>
          <a:blip r:embed="rId3" cstate="print"/>
          <a:srcRect/>
          <a:stretch>
            <a:fillRect/>
          </a:stretch>
        </p:blipFill>
        <p:spPr bwMode="auto">
          <a:xfrm>
            <a:off x="5796136" y="4077072"/>
            <a:ext cx="2952328" cy="239839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2466"/>
                                        </p:tgtEl>
                                        <p:attrNameLst>
                                          <p:attrName>style.visibility</p:attrName>
                                        </p:attrNameLst>
                                      </p:cBhvr>
                                      <p:to>
                                        <p:strVal val="visible"/>
                                      </p:to>
                                    </p:set>
                                    <p:anim to="" calcmode="lin" valueType="num">
                                      <p:cBhvr>
                                        <p:cTn id="12" dur="1" fill="hold"/>
                                        <p:tgtEl>
                                          <p:spTgt spid="6246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2468"/>
                                        </p:tgtEl>
                                        <p:attrNameLst>
                                          <p:attrName>style.visibility</p:attrName>
                                        </p:attrNameLst>
                                      </p:cBhvr>
                                      <p:to>
                                        <p:strVal val="visible"/>
                                      </p:to>
                                    </p:set>
                                    <p:anim to="" calcmode="lin" valueType="num">
                                      <p:cBhvr>
                                        <p:cTn id="22" dur="1" fill="hold"/>
                                        <p:tgtEl>
                                          <p:spTgt spid="6246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b="1" dirty="0" smtClean="0">
                <a:latin typeface="Monotype Corsiva" pitchFamily="66" charset="0"/>
              </a:rPr>
              <a:t>¿Qué nos dice la Palabra de Dios al respecto?</a:t>
            </a:r>
            <a:endParaRPr lang="es-CO" b="1" dirty="0">
              <a:latin typeface="Monotype Corsiva" pitchFamily="66" charset="0"/>
            </a:endParaRPr>
          </a:p>
        </p:txBody>
      </p:sp>
      <p:sp>
        <p:nvSpPr>
          <p:cNvPr id="3" name="2 Marcador de contenido"/>
          <p:cNvSpPr>
            <a:spLocks noGrp="1"/>
          </p:cNvSpPr>
          <p:nvPr>
            <p:ph idx="1"/>
          </p:nvPr>
        </p:nvSpPr>
        <p:spPr>
          <a:solidFill>
            <a:schemeClr val="bg1"/>
          </a:solidFill>
        </p:spPr>
        <p:txBody>
          <a:bodyPr>
            <a:normAutofit/>
          </a:bodyPr>
          <a:lstStyle/>
          <a:p>
            <a:pPr>
              <a:buNone/>
            </a:pPr>
            <a:r>
              <a:rPr lang="es-CO" b="1" dirty="0" smtClean="0"/>
              <a:t>     </a:t>
            </a:r>
            <a:r>
              <a:rPr lang="es-CO" sz="3600" b="1" dirty="0" smtClean="0">
                <a:solidFill>
                  <a:srgbClr val="FF0000"/>
                </a:solidFill>
              </a:rPr>
              <a:t>Deuteronomio 12:29-</a:t>
            </a:r>
            <a:r>
              <a:rPr lang="es-CO" sz="3600" b="1" u="sng" dirty="0" smtClean="0">
                <a:solidFill>
                  <a:srgbClr val="FF0000"/>
                </a:solidFill>
              </a:rPr>
              <a:t>32.</a:t>
            </a:r>
            <a:r>
              <a:rPr lang="es-CO" sz="3600" b="1" dirty="0" smtClean="0">
                <a:solidFill>
                  <a:srgbClr val="FF0000"/>
                </a:solidFill>
              </a:rPr>
              <a:t> </a:t>
            </a:r>
            <a:endParaRPr lang="es-CO" b="1" dirty="0" smtClean="0">
              <a:solidFill>
                <a:srgbClr val="FF0000"/>
              </a:solidFill>
            </a:endParaRPr>
          </a:p>
          <a:p>
            <a:pPr algn="ctr">
              <a:buNone/>
            </a:pPr>
            <a:r>
              <a:rPr lang="es-CO" b="1" dirty="0" smtClean="0"/>
              <a:t>   “Cuando Jehová tu Dios haya destruido delante de ti las naciones adonde tu vas para poseerlas, y las heredes, y habites en su tierra, </a:t>
            </a:r>
            <a:r>
              <a:rPr lang="es-CO" b="1" u="sng" dirty="0" smtClean="0"/>
              <a:t>guárdate que no tropieces yendo en pos de ellas,</a:t>
            </a:r>
            <a:r>
              <a:rPr lang="es-CO" b="1" dirty="0" smtClean="0"/>
              <a:t> después que sean destruidas delante de ti; </a:t>
            </a:r>
            <a:r>
              <a:rPr lang="es-CO" b="1" u="sng" dirty="0" smtClean="0"/>
              <a:t>no preguntes acerca de sus dioses, diciendo:</a:t>
            </a:r>
            <a:endParaRPr lang="es-CO" b="1"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2"/>
            <a:ext cx="8229600" cy="4248471"/>
          </a:xfrm>
          <a:solidFill>
            <a:schemeClr val="bg1"/>
          </a:solidFill>
        </p:spPr>
        <p:txBody>
          <a:bodyPr>
            <a:normAutofit lnSpcReduction="10000"/>
          </a:bodyPr>
          <a:lstStyle/>
          <a:p>
            <a:pPr algn="ctr">
              <a:buNone/>
            </a:pPr>
            <a:r>
              <a:rPr lang="es-CO" b="1" dirty="0" smtClean="0"/>
              <a:t>    </a:t>
            </a:r>
            <a:r>
              <a:rPr lang="es-CO" b="1" u="sng" dirty="0" smtClean="0"/>
              <a:t>De la manera que servían aquellas naciones a sus dioses, yo también les serviré.</a:t>
            </a:r>
          </a:p>
          <a:p>
            <a:pPr algn="ctr">
              <a:buNone/>
            </a:pPr>
            <a:endParaRPr lang="es-CO" b="1" dirty="0" smtClean="0"/>
          </a:p>
          <a:p>
            <a:pPr algn="ctr">
              <a:buNone/>
            </a:pPr>
            <a:r>
              <a:rPr lang="es-CO" b="1" dirty="0" smtClean="0"/>
              <a:t>   </a:t>
            </a:r>
            <a:r>
              <a:rPr lang="es-CO" b="1" u="sng" dirty="0" smtClean="0"/>
              <a:t>No harás así a Jehová tu Dios; porque toda cosa </a:t>
            </a:r>
            <a:r>
              <a:rPr lang="es-CO" b="1" u="sng" dirty="0" smtClean="0">
                <a:solidFill>
                  <a:srgbClr val="0070C0"/>
                </a:solidFill>
              </a:rPr>
              <a:t>ABOMINABLE</a:t>
            </a:r>
            <a:r>
              <a:rPr lang="es-CO" b="1" u="sng" dirty="0" smtClean="0"/>
              <a:t> que Jehová aborrece, hicieron ellos a sus dioses;… </a:t>
            </a:r>
            <a:r>
              <a:rPr lang="es-CO" b="1" u="sng" dirty="0" smtClean="0">
                <a:solidFill>
                  <a:srgbClr val="0070C0"/>
                </a:solidFill>
              </a:rPr>
              <a:t>Cuidarás de hacer todo lo que yo te mando; NO AÑADIRÁS A ELLO, NI DE ELLO QUITARÁS.”</a:t>
            </a:r>
            <a:r>
              <a:rPr lang="es-CO" b="1" dirty="0" smtClean="0"/>
              <a:t> </a:t>
            </a:r>
            <a:r>
              <a:rPr lang="es-CO" dirty="0" smtClean="0"/>
              <a:t>(Deuteronomio 12:29-32).</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3">
              <a:lumMod val="20000"/>
              <a:lumOff val="80000"/>
            </a:schemeClr>
          </a:solidFill>
        </p:spPr>
        <p:txBody>
          <a:bodyPr>
            <a:normAutofit fontScale="85000" lnSpcReduction="20000"/>
          </a:bodyPr>
          <a:lstStyle/>
          <a:p>
            <a:pPr algn="ctr">
              <a:buNone/>
            </a:pPr>
            <a:r>
              <a:rPr lang="es-CO" dirty="0" smtClean="0"/>
              <a:t>      Asimismo el Profeta Jeremías nos advierte con respecto a las costumbres tradicionales de la sociedad que nos rodea:</a:t>
            </a:r>
          </a:p>
          <a:p>
            <a:endParaRPr lang="es-CO" dirty="0" smtClean="0"/>
          </a:p>
          <a:p>
            <a:pPr algn="ctr">
              <a:buNone/>
            </a:pPr>
            <a:r>
              <a:rPr lang="es-CO" dirty="0" smtClean="0"/>
              <a:t>    Así dijo Jehová:</a:t>
            </a:r>
            <a:r>
              <a:rPr lang="es-CO" b="1" dirty="0" smtClean="0"/>
              <a:t> “No aprendáis el camino de las naciones,… porque las costumbres de los pueblos son vanidad.” </a:t>
            </a:r>
            <a:r>
              <a:rPr lang="es-CO" dirty="0" smtClean="0"/>
              <a:t>(Jeremías 10:2,3).</a:t>
            </a:r>
          </a:p>
          <a:p>
            <a:pPr algn="ctr">
              <a:buNone/>
            </a:pPr>
            <a:endParaRPr lang="es-CO" dirty="0" smtClean="0"/>
          </a:p>
          <a:p>
            <a:pPr algn="ctr">
              <a:buNone/>
            </a:pPr>
            <a:r>
              <a:rPr lang="es-CO" sz="4100" b="1" u="sng" dirty="0" smtClean="0">
                <a:solidFill>
                  <a:srgbClr val="FF0000"/>
                </a:solidFill>
              </a:rPr>
              <a:t>¿Será que Dios acepta esta clase de culto?</a:t>
            </a:r>
          </a:p>
          <a:p>
            <a:pPr>
              <a:buNone/>
            </a:pPr>
            <a:endParaRPr lang="es-CO" dirty="0" smtClean="0"/>
          </a:p>
          <a:p>
            <a:pPr algn="ctr">
              <a:buNone/>
            </a:pPr>
            <a:r>
              <a:rPr lang="es-CO" dirty="0" smtClean="0"/>
              <a:t>     Dios nos dice claramente en su manual de instrucciones para nosotros – la Biblia –</a:t>
            </a:r>
            <a:r>
              <a:rPr lang="es-CO" b="1" dirty="0" smtClean="0">
                <a:solidFill>
                  <a:srgbClr val="0070C0"/>
                </a:solidFill>
              </a:rPr>
              <a:t> que no aceptará esta clase de culto aunque sea con la intención de honrarlo a El.</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a:buNone/>
            </a:pPr>
            <a:r>
              <a:rPr lang="es-CO" dirty="0" smtClean="0"/>
              <a:t>    Nos dice que eso es </a:t>
            </a:r>
            <a:r>
              <a:rPr lang="es-CO" b="1" u="sng" dirty="0" smtClean="0">
                <a:solidFill>
                  <a:srgbClr val="0070C0"/>
                </a:solidFill>
              </a:rPr>
              <a:t>abominable</a:t>
            </a:r>
            <a:r>
              <a:rPr lang="es-CO" dirty="0" smtClean="0"/>
              <a:t> (o sea “</a:t>
            </a:r>
            <a:r>
              <a:rPr lang="es-CO" b="1" dirty="0" smtClean="0"/>
              <a:t>asqueroso</a:t>
            </a:r>
            <a:r>
              <a:rPr lang="es-CO" dirty="0" smtClean="0"/>
              <a:t>”, cosa “</a:t>
            </a:r>
            <a:r>
              <a:rPr lang="es-CO" b="1" dirty="0" smtClean="0"/>
              <a:t>detestable</a:t>
            </a:r>
            <a:r>
              <a:rPr lang="es-CO" dirty="0" smtClean="0"/>
              <a:t>” para Dios. y por tanto no lo honra a El sino a los falsos dioses paganos.</a:t>
            </a:r>
          </a:p>
          <a:p>
            <a:endParaRPr lang="es-CO" dirty="0" smtClean="0"/>
          </a:p>
          <a:p>
            <a:pPr algn="ctr">
              <a:buNone/>
            </a:pPr>
            <a:r>
              <a:rPr lang="es-CO" dirty="0" smtClean="0"/>
              <a:t>    Dios no quiere que lo honremos “</a:t>
            </a:r>
            <a:r>
              <a:rPr lang="es-CO" b="1" u="sng" dirty="0" smtClean="0">
                <a:solidFill>
                  <a:srgbClr val="0070C0"/>
                </a:solidFill>
              </a:rPr>
              <a:t>COMO NOS DICTE NUESTRA PROPIA CONCIENCIA</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b="1" dirty="0" smtClean="0">
                <a:latin typeface="Tempus Sans ITC" pitchFamily="82" charset="0"/>
              </a:rPr>
              <a:t>¿Cuál es la clase de adoración que Dios acepta?</a:t>
            </a:r>
            <a:endParaRPr lang="es-CO" b="1" dirty="0">
              <a:latin typeface="Tempus Sans ITC" pitchFamily="82" charset="0"/>
            </a:endParaRPr>
          </a:p>
        </p:txBody>
      </p:sp>
      <p:sp>
        <p:nvSpPr>
          <p:cNvPr id="3" name="2 Marcador de contenido"/>
          <p:cNvSpPr>
            <a:spLocks noGrp="1"/>
          </p:cNvSpPr>
          <p:nvPr>
            <p:ph idx="1"/>
          </p:nvPr>
        </p:nvSpPr>
        <p:spPr>
          <a:xfrm>
            <a:off x="457200" y="1600200"/>
            <a:ext cx="8229600" cy="4853136"/>
          </a:xfrm>
        </p:spPr>
        <p:txBody>
          <a:bodyPr>
            <a:normAutofit/>
          </a:bodyPr>
          <a:lstStyle/>
          <a:p>
            <a:pPr>
              <a:buNone/>
            </a:pPr>
            <a:r>
              <a:rPr lang="es-CO" dirty="0" smtClean="0"/>
              <a:t>     Jesucristo dijo claramente:</a:t>
            </a:r>
            <a:r>
              <a:rPr lang="es-CO" b="1" dirty="0" smtClean="0"/>
              <a:t>“Dios es Espíritu; y los que le adoran, en espíritu y </a:t>
            </a:r>
            <a:r>
              <a:rPr lang="es-CO" b="1" u="sng" dirty="0" smtClean="0">
                <a:solidFill>
                  <a:srgbClr val="0070C0"/>
                </a:solidFill>
              </a:rPr>
              <a:t>EN VERDAD</a:t>
            </a:r>
            <a:r>
              <a:rPr lang="es-CO" b="1" dirty="0" smtClean="0"/>
              <a:t> es necesario que adoren”. </a:t>
            </a:r>
            <a:r>
              <a:rPr lang="es-CO" dirty="0" smtClean="0"/>
              <a:t>(Juan 4:24).</a:t>
            </a:r>
          </a:p>
          <a:p>
            <a:pPr>
              <a:buNone/>
            </a:pPr>
            <a:r>
              <a:rPr lang="es-CO" dirty="0" smtClean="0"/>
              <a:t>    </a:t>
            </a:r>
          </a:p>
          <a:p>
            <a:endParaRPr lang="es-CO" dirty="0"/>
          </a:p>
        </p:txBody>
      </p:sp>
      <p:sp>
        <p:nvSpPr>
          <p:cNvPr id="5" name="4 Rectángulo redondeado"/>
          <p:cNvSpPr/>
          <p:nvPr/>
        </p:nvSpPr>
        <p:spPr>
          <a:xfrm>
            <a:off x="251520" y="3212976"/>
            <a:ext cx="5616624" cy="331236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3200" b="1" dirty="0" smtClean="0">
                <a:solidFill>
                  <a:srgbClr val="FFFF00"/>
                </a:solidFill>
              </a:rPr>
              <a:t>Pero, ¿qué es verdad? </a:t>
            </a:r>
          </a:p>
          <a:p>
            <a:pPr>
              <a:buNone/>
            </a:pPr>
            <a:endParaRPr lang="es-CO" sz="2400" dirty="0" smtClean="0"/>
          </a:p>
          <a:p>
            <a:pPr algn="ctr">
              <a:buNone/>
            </a:pPr>
            <a:r>
              <a:rPr lang="es-CO" sz="2400" dirty="0" smtClean="0"/>
              <a:t>     El mismo Jesús dijo que su Palabra, la Santa Biblia, es verdad: </a:t>
            </a:r>
            <a:r>
              <a:rPr lang="es-CO" sz="2400" b="1" dirty="0" smtClean="0"/>
              <a:t>“Santifícalos en </a:t>
            </a:r>
            <a:r>
              <a:rPr lang="es-CO" sz="2400" b="1" u="sng" dirty="0" smtClean="0"/>
              <a:t>tu verdad; </a:t>
            </a:r>
            <a:r>
              <a:rPr lang="es-CO" sz="2400" b="1" u="sng" dirty="0" smtClean="0">
                <a:solidFill>
                  <a:srgbClr val="FFFF00"/>
                </a:solidFill>
              </a:rPr>
              <a:t>TU PALABRA ES VERDAD.”</a:t>
            </a:r>
            <a:r>
              <a:rPr lang="es-CO" sz="2400" b="1" dirty="0" smtClean="0">
                <a:solidFill>
                  <a:srgbClr val="0070C0"/>
                </a:solidFill>
              </a:rPr>
              <a:t> </a:t>
            </a:r>
            <a:r>
              <a:rPr lang="es-CO" sz="2400" dirty="0" smtClean="0"/>
              <a:t>(Juan 17:17). La Biblia nos dice que Dios no aceptará el culto de personas que, queriendo honrar a Cristo, adopten una costumbre pagana. </a:t>
            </a:r>
          </a:p>
        </p:txBody>
      </p:sp>
      <p:pic>
        <p:nvPicPr>
          <p:cNvPr id="59394" name="Picture 2" descr="http://t1.gstatic.com/images?q=tbn:ANd9GcTT-h_w2vn7dL12fIRGO4Pcg7ETqQbEMkgMk429S9jZFnD55-9UNw"/>
          <p:cNvPicPr>
            <a:picLocks noChangeAspect="1" noChangeArrowheads="1"/>
          </p:cNvPicPr>
          <p:nvPr/>
        </p:nvPicPr>
        <p:blipFill>
          <a:blip r:embed="rId2" cstate="print"/>
          <a:srcRect/>
          <a:stretch>
            <a:fillRect/>
          </a:stretch>
        </p:blipFill>
        <p:spPr bwMode="auto">
          <a:xfrm>
            <a:off x="6156176" y="3284984"/>
            <a:ext cx="2592288" cy="2088232"/>
          </a:xfrm>
          <a:prstGeom prst="rect">
            <a:avLst/>
          </a:prstGeom>
          <a:noFill/>
        </p:spPr>
      </p:pic>
      <p:sp>
        <p:nvSpPr>
          <p:cNvPr id="6" name="5 Terminador"/>
          <p:cNvSpPr/>
          <p:nvPr/>
        </p:nvSpPr>
        <p:spPr>
          <a:xfrm>
            <a:off x="6156176" y="5517232"/>
            <a:ext cx="2736304" cy="100811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En la medida en que apliquemos sus verdades a nuestra vida, ella nos santifica.</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9394"/>
                                        </p:tgtEl>
                                        <p:attrNameLst>
                                          <p:attrName>style.visibility</p:attrName>
                                        </p:attrNameLst>
                                      </p:cBhvr>
                                      <p:to>
                                        <p:strVal val="visible"/>
                                      </p:to>
                                    </p:set>
                                    <p:anim to="" calcmode="lin" valueType="num">
                                      <p:cBhvr>
                                        <p:cTn id="17" dur="1" fill="hold"/>
                                        <p:tgtEl>
                                          <p:spTgt spid="593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p:bldP spid="5" grpId="0" animBg="1"/>
      <p:bldP spid="6"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CO" b="1" dirty="0" smtClean="0"/>
              <a:t>¿Cómo nos considera Dios si no aplicamos su Palabra en nuestra vida?</a:t>
            </a:r>
            <a:endParaRPr lang="es-CO" b="1" dirty="0"/>
          </a:p>
        </p:txBody>
      </p:sp>
      <p:sp>
        <p:nvSpPr>
          <p:cNvPr id="3" name="2 Marcador de contenido"/>
          <p:cNvSpPr>
            <a:spLocks noGrp="1"/>
          </p:cNvSpPr>
          <p:nvPr>
            <p:ph idx="1"/>
          </p:nvPr>
        </p:nvSpPr>
        <p:spPr>
          <a:xfrm>
            <a:off x="457200" y="1600200"/>
            <a:ext cx="4834880" cy="4925144"/>
          </a:xfrm>
          <a:solidFill>
            <a:schemeClr val="accent6">
              <a:lumMod val="20000"/>
              <a:lumOff val="80000"/>
            </a:schemeClr>
          </a:solidFill>
        </p:spPr>
        <p:txBody>
          <a:bodyPr>
            <a:normAutofit fontScale="92500" lnSpcReduction="20000"/>
          </a:bodyPr>
          <a:lstStyle/>
          <a:p>
            <a:pPr>
              <a:buNone/>
            </a:pPr>
            <a:r>
              <a:rPr lang="es-CO" dirty="0" smtClean="0"/>
              <a:t>              </a:t>
            </a:r>
            <a:r>
              <a:rPr lang="es-CO" b="1" dirty="0" smtClean="0">
                <a:solidFill>
                  <a:srgbClr val="FF0000"/>
                </a:solidFill>
              </a:rPr>
              <a:t>Mateo 15:7-9. </a:t>
            </a:r>
          </a:p>
          <a:p>
            <a:pPr algn="ctr">
              <a:buNone/>
            </a:pPr>
            <a:r>
              <a:rPr lang="es-CO" dirty="0" smtClean="0"/>
              <a:t>    Nuevamente nos dice Jesús: </a:t>
            </a:r>
            <a:r>
              <a:rPr lang="es-CO" b="1" dirty="0" smtClean="0"/>
              <a:t>“</a:t>
            </a:r>
            <a:r>
              <a:rPr lang="es-CO" b="1" u="sng" dirty="0" smtClean="0">
                <a:solidFill>
                  <a:srgbClr val="0070C0"/>
                </a:solidFill>
              </a:rPr>
              <a:t>Hipócritas</a:t>
            </a:r>
            <a:r>
              <a:rPr lang="es-CO" b="1" dirty="0" smtClean="0"/>
              <a:t>, bien profetizó de vosotros Isaías, cuando dijo: Este pueblo de labios me honra; Mas su corazón está lejos de mi. Pues en vano me honran, Enseñando como doctrinas, mandamientos de hombres.”</a:t>
            </a:r>
            <a:endParaRPr lang="es-CO" dirty="0"/>
          </a:p>
        </p:txBody>
      </p:sp>
      <p:pic>
        <p:nvPicPr>
          <p:cNvPr id="47106" name="Picture 2" descr="http://t2.gstatic.com/images?q=tbn:ANd9GcRX6Zuf4YY05Mhs_taVbHceAVjF60AcEpmTXm6StShvQQfSWFJwmg"/>
          <p:cNvPicPr>
            <a:picLocks noChangeAspect="1" noChangeArrowheads="1"/>
          </p:cNvPicPr>
          <p:nvPr/>
        </p:nvPicPr>
        <p:blipFill>
          <a:blip r:embed="rId2" cstate="print"/>
          <a:srcRect/>
          <a:stretch>
            <a:fillRect/>
          </a:stretch>
        </p:blipFill>
        <p:spPr bwMode="auto">
          <a:xfrm>
            <a:off x="5580112" y="1988840"/>
            <a:ext cx="2808312"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7106"/>
                                        </p:tgtEl>
                                        <p:attrNameLst>
                                          <p:attrName>style.visibility</p:attrName>
                                        </p:attrNameLst>
                                      </p:cBhvr>
                                      <p:to>
                                        <p:strVal val="visible"/>
                                      </p:to>
                                    </p:set>
                                    <p:anim to="" calcmode="lin" valueType="num">
                                      <p:cBhvr>
                                        <p:cTn id="17" dur="1" fill="hold"/>
                                        <p:tgtEl>
                                          <p:spTgt spid="4710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22912" cy="6264696"/>
          </a:xfrm>
        </p:spPr>
        <p:txBody>
          <a:bodyPr>
            <a:normAutofit fontScale="92500" lnSpcReduction="10000"/>
          </a:bodyPr>
          <a:lstStyle/>
          <a:p>
            <a:pPr>
              <a:buNone/>
            </a:pPr>
            <a:r>
              <a:rPr lang="es-CO" dirty="0" smtClean="0"/>
              <a:t>     </a:t>
            </a:r>
          </a:p>
          <a:p>
            <a:pPr>
              <a:buNone/>
            </a:pPr>
            <a:r>
              <a:rPr lang="es-CO" dirty="0" smtClean="0"/>
              <a:t>   La observancia de la Navidad </a:t>
            </a:r>
            <a:r>
              <a:rPr lang="es-CO" b="1" u="sng" dirty="0" smtClean="0"/>
              <a:t>“es un mandamiento de hombres”</a:t>
            </a:r>
            <a:r>
              <a:rPr lang="es-CO" dirty="0" smtClean="0"/>
              <a:t> y por lo tanto no tiene la aprobación de Dios. </a:t>
            </a:r>
          </a:p>
          <a:p>
            <a:pPr>
              <a:buNone/>
            </a:pPr>
            <a:endParaRPr lang="es-CO" dirty="0" smtClean="0"/>
          </a:p>
          <a:p>
            <a:pPr>
              <a:buNone/>
            </a:pPr>
            <a:r>
              <a:rPr lang="es-CO" dirty="0" smtClean="0"/>
              <a:t>     Jesucristo dijo además: </a:t>
            </a:r>
            <a:r>
              <a:rPr lang="es-CO" b="1" dirty="0" smtClean="0"/>
              <a:t>“Así habéis invalidado el mandamiento de Dios por vuestra tradición.” </a:t>
            </a:r>
            <a:r>
              <a:rPr lang="es-CO" dirty="0" smtClean="0"/>
              <a:t>(Mateo 15:6).</a:t>
            </a:r>
          </a:p>
          <a:p>
            <a:endParaRPr lang="es-CO" dirty="0" smtClean="0"/>
          </a:p>
          <a:p>
            <a:pPr>
              <a:buNone/>
            </a:pPr>
            <a:r>
              <a:rPr lang="es-CO" dirty="0" smtClean="0"/>
              <a:t>     </a:t>
            </a:r>
            <a:endParaRPr lang="es-CO" dirty="0"/>
          </a:p>
        </p:txBody>
      </p:sp>
      <p:pic>
        <p:nvPicPr>
          <p:cNvPr id="57346" name="Picture 2" descr="http://t2.gstatic.com/images?q=tbn:ANd9GcS_857pUYrofnaNdX1AGwMOytnjD56o4SFfS798YOQoyGHGlKDOaA"/>
          <p:cNvPicPr>
            <a:picLocks noChangeAspect="1" noChangeArrowheads="1"/>
          </p:cNvPicPr>
          <p:nvPr/>
        </p:nvPicPr>
        <p:blipFill>
          <a:blip r:embed="rId2" cstate="print"/>
          <a:srcRect/>
          <a:stretch>
            <a:fillRect/>
          </a:stretch>
        </p:blipFill>
        <p:spPr bwMode="auto">
          <a:xfrm rot="21051288">
            <a:off x="5796136" y="548680"/>
            <a:ext cx="2448272" cy="2143125"/>
          </a:xfrm>
          <a:prstGeom prst="rect">
            <a:avLst/>
          </a:prstGeom>
          <a:noFill/>
        </p:spPr>
      </p:pic>
      <p:pic>
        <p:nvPicPr>
          <p:cNvPr id="57348" name="Picture 4" descr="http://t0.gstatic.com/images?q=tbn:ANd9GcSdBiPaUzkFNH8tT5a0GYzktKIc8sqXzaskwIgMsPK0RJOQlaKjSA"/>
          <p:cNvPicPr>
            <a:picLocks noChangeAspect="1" noChangeArrowheads="1"/>
          </p:cNvPicPr>
          <p:nvPr/>
        </p:nvPicPr>
        <p:blipFill>
          <a:blip r:embed="rId3" cstate="print"/>
          <a:srcRect/>
          <a:stretch>
            <a:fillRect/>
          </a:stretch>
        </p:blipFill>
        <p:spPr bwMode="auto">
          <a:xfrm rot="21185365">
            <a:off x="5766614" y="3714467"/>
            <a:ext cx="2808312" cy="24302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7346"/>
                                        </p:tgtEl>
                                        <p:attrNameLst>
                                          <p:attrName>style.visibility</p:attrName>
                                        </p:attrNameLst>
                                      </p:cBhvr>
                                      <p:to>
                                        <p:strVal val="visible"/>
                                      </p:to>
                                    </p:set>
                                    <p:anim calcmode="lin" valueType="num">
                                      <p:cBhvr additive="base">
                                        <p:cTn id="13" dur="500" fill="hold"/>
                                        <p:tgtEl>
                                          <p:spTgt spid="57346"/>
                                        </p:tgtEl>
                                        <p:attrNameLst>
                                          <p:attrName>ppt_x</p:attrName>
                                        </p:attrNameLst>
                                      </p:cBhvr>
                                      <p:tavLst>
                                        <p:tav tm="0">
                                          <p:val>
                                            <p:strVal val="#ppt_x"/>
                                          </p:val>
                                        </p:tav>
                                        <p:tav tm="100000">
                                          <p:val>
                                            <p:strVal val="#ppt_x"/>
                                          </p:val>
                                        </p:tav>
                                      </p:tavLst>
                                    </p:anim>
                                    <p:anim calcmode="lin" valueType="num">
                                      <p:cBhvr additive="base">
                                        <p:cTn id="14" dur="500" fill="hold"/>
                                        <p:tgtEl>
                                          <p:spTgt spid="573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57348"/>
                                        </p:tgtEl>
                                        <p:attrNameLst>
                                          <p:attrName>style.visibility</p:attrName>
                                        </p:attrNameLst>
                                      </p:cBhvr>
                                      <p:to>
                                        <p:strVal val="visible"/>
                                      </p:to>
                                    </p:set>
                                    <p:animEffect transition="in" filter="diamond(in)">
                                      <p:cBhvr>
                                        <p:cTn id="19" dur="2000"/>
                                        <p:tgtEl>
                                          <p:spTgt spid="57348"/>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to="" calcmode="lin" valueType="num">
                                      <p:cBhvr>
                                        <p:cTn id="24" dur="1" fill="hold"/>
                                        <p:tgtEl>
                                          <p:spTgt spid="3">
                                            <p:txEl>
                                              <p:pRg st="3" end="3"/>
                                            </p:txEl>
                                          </p:spTgt>
                                        </p:tgtEl>
                                        <p:attrNameLst>
                                          <p:attrName/>
                                        </p:attrNameLst>
                                      </p:cBhvr>
                                    </p:anim>
                                  </p:childTnLst>
                                </p:cTn>
                              </p:par>
                              <p:par>
                                <p:cTn id="25" presetID="24"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90864" cy="6192688"/>
          </a:xfrm>
          <a:solidFill>
            <a:schemeClr val="accent2">
              <a:lumMod val="20000"/>
              <a:lumOff val="80000"/>
            </a:schemeClr>
          </a:solidFill>
        </p:spPr>
        <p:txBody>
          <a:bodyPr>
            <a:normAutofit fontScale="92500" lnSpcReduction="20000"/>
          </a:bodyPr>
          <a:lstStyle/>
          <a:p>
            <a:pPr algn="ctr">
              <a:buNone/>
            </a:pPr>
            <a:r>
              <a:rPr lang="es-CO" dirty="0" smtClean="0"/>
              <a:t>   Esto es precisamente lo que hacen hoy millones de personas. Desechan e invalidan el mandamiento de Dios. </a:t>
            </a:r>
          </a:p>
          <a:p>
            <a:pPr algn="ctr">
              <a:buNone/>
            </a:pPr>
            <a:r>
              <a:rPr lang="es-CO" dirty="0" smtClean="0"/>
              <a:t>   </a:t>
            </a:r>
          </a:p>
          <a:p>
            <a:pPr algn="ctr">
              <a:buNone/>
            </a:pPr>
            <a:r>
              <a:rPr lang="es-CO" dirty="0" smtClean="0"/>
              <a:t>Su mandamiento con respecto a la celebración de costumbres paganas para supuestamente honrar a Dios es clarísimo: </a:t>
            </a:r>
          </a:p>
          <a:p>
            <a:endParaRPr lang="es-CO" b="1" dirty="0" smtClean="0"/>
          </a:p>
          <a:p>
            <a:pPr algn="ctr">
              <a:buNone/>
            </a:pPr>
            <a:r>
              <a:rPr lang="es-CO" b="1" dirty="0" smtClean="0"/>
              <a:t>   “No harás así a Jehová tu Dios” (Deuteronomio 12:31).</a:t>
            </a:r>
            <a:endParaRPr lang="es-CO" dirty="0"/>
          </a:p>
        </p:txBody>
      </p:sp>
      <p:pic>
        <p:nvPicPr>
          <p:cNvPr id="56322" name="Picture 2" descr="http://t1.gstatic.com/images?q=tbn:ANd9GcSq8vwJ6Z8x3sCXNBinpOnd2geQRtUEtXyoUp34Bb55dg6VhwjCqg"/>
          <p:cNvPicPr>
            <a:picLocks noChangeAspect="1" noChangeArrowheads="1"/>
          </p:cNvPicPr>
          <p:nvPr/>
        </p:nvPicPr>
        <p:blipFill>
          <a:blip r:embed="rId3" cstate="print"/>
          <a:srcRect/>
          <a:stretch>
            <a:fillRect/>
          </a:stretch>
        </p:blipFill>
        <p:spPr bwMode="auto">
          <a:xfrm>
            <a:off x="5436096" y="404665"/>
            <a:ext cx="3240360" cy="1872207"/>
          </a:xfrm>
          <a:prstGeom prst="rect">
            <a:avLst/>
          </a:prstGeom>
          <a:noFill/>
        </p:spPr>
      </p:pic>
      <p:pic>
        <p:nvPicPr>
          <p:cNvPr id="56324" name="Picture 4" descr="http://t3.gstatic.com/images?q=tbn:ANd9GcRQxZJ9kIi-qLdzvMlCEFV5DtwEO-G4bpclcMlhjz2eFmQJRtQNrw"/>
          <p:cNvPicPr>
            <a:picLocks noChangeAspect="1" noChangeArrowheads="1"/>
          </p:cNvPicPr>
          <p:nvPr/>
        </p:nvPicPr>
        <p:blipFill>
          <a:blip r:embed="rId4" cstate="print"/>
          <a:srcRect/>
          <a:stretch>
            <a:fillRect/>
          </a:stretch>
        </p:blipFill>
        <p:spPr bwMode="auto">
          <a:xfrm>
            <a:off x="5796136" y="2636913"/>
            <a:ext cx="2880320" cy="2376264"/>
          </a:xfrm>
          <a:prstGeom prst="rect">
            <a:avLst/>
          </a:prstGeom>
          <a:noFill/>
        </p:spPr>
      </p:pic>
      <p:sp>
        <p:nvSpPr>
          <p:cNvPr id="6" name="5 Terminador"/>
          <p:cNvSpPr/>
          <p:nvPr/>
        </p:nvSpPr>
        <p:spPr>
          <a:xfrm>
            <a:off x="5652120" y="5157192"/>
            <a:ext cx="3168352" cy="1512168"/>
          </a:xfrm>
          <a:prstGeom prst="flowChartTerminator">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 Quizá, no le den con un martillo, o los pisoteen,  basta con aceptar doctrinas de hombres para rechazar lo que Dios ordena en ellos.</a:t>
            </a:r>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6322"/>
                                        </p:tgtEl>
                                        <p:attrNameLst>
                                          <p:attrName>style.visibility</p:attrName>
                                        </p:attrNameLst>
                                      </p:cBhvr>
                                      <p:to>
                                        <p:strVal val="visible"/>
                                      </p:to>
                                    </p:set>
                                    <p:anim to="" calcmode="lin" valueType="num">
                                      <p:cBhvr>
                                        <p:cTn id="17" dur="1" fill="hold"/>
                                        <p:tgtEl>
                                          <p:spTgt spid="5632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6324"/>
                                        </p:tgtEl>
                                        <p:attrNameLst>
                                          <p:attrName>style.visibility</p:attrName>
                                        </p:attrNameLst>
                                      </p:cBhvr>
                                      <p:to>
                                        <p:strVal val="visible"/>
                                      </p:to>
                                    </p:set>
                                    <p:anim to="" calcmode="lin" valueType="num">
                                      <p:cBhvr>
                                        <p:cTn id="27" dur="1" fill="hold"/>
                                        <p:tgtEl>
                                          <p:spTgt spid="5632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p:cTn id="3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linds(horizontal)">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rgbClr val="FFC000"/>
          </a:solidFill>
        </p:spPr>
        <p:txBody>
          <a:bodyPr>
            <a:normAutofit fontScale="92500"/>
          </a:bodyPr>
          <a:lstStyle/>
          <a:p>
            <a:pPr algn="ctr">
              <a:buNone/>
            </a:pPr>
            <a:r>
              <a:rPr lang="es-CO" dirty="0" smtClean="0"/>
              <a:t>    Sin embargo, la gran mayoría de las personas toman a la ligera este mandato y lo invalidan siguiendo la tradición de los hombres al observar la Navidad.</a:t>
            </a:r>
          </a:p>
          <a:p>
            <a:pPr>
              <a:buNone/>
            </a:pPr>
            <a:endParaRPr lang="es-CO" dirty="0" smtClean="0"/>
          </a:p>
          <a:p>
            <a:pPr>
              <a:buNone/>
            </a:pPr>
            <a:r>
              <a:rPr lang="es-CO" dirty="0" smtClean="0"/>
              <a:t>     </a:t>
            </a:r>
            <a:r>
              <a:rPr lang="es-CO" b="1" u="sng" dirty="0" smtClean="0">
                <a:solidFill>
                  <a:srgbClr val="FF0000"/>
                </a:solidFill>
              </a:rPr>
              <a:t>Veamos lo que nos dice la Epístola de Santiago:</a:t>
            </a:r>
          </a:p>
          <a:p>
            <a:pPr algn="ctr">
              <a:buNone/>
            </a:pPr>
            <a:r>
              <a:rPr lang="es-CO" b="1" dirty="0" smtClean="0"/>
              <a:t>    </a:t>
            </a:r>
            <a:r>
              <a:rPr lang="es-CO" sz="3500" b="1" dirty="0" smtClean="0">
                <a:solidFill>
                  <a:srgbClr val="FF0000"/>
                </a:solidFill>
              </a:rPr>
              <a:t>Santiago 4:4</a:t>
            </a:r>
            <a:r>
              <a:rPr lang="es-CO" dirty="0" smtClean="0"/>
              <a:t>.</a:t>
            </a:r>
            <a:br>
              <a:rPr lang="es-CO" dirty="0" smtClean="0"/>
            </a:br>
            <a:r>
              <a:rPr lang="es-CO" dirty="0" smtClean="0"/>
              <a:t> </a:t>
            </a:r>
            <a:r>
              <a:rPr lang="es-CO" b="1" dirty="0" smtClean="0"/>
              <a:t>“¡Oh almas </a:t>
            </a:r>
            <a:r>
              <a:rPr lang="es-CO" b="1" u="sng" dirty="0" smtClean="0">
                <a:solidFill>
                  <a:srgbClr val="0070C0"/>
                </a:solidFill>
              </a:rPr>
              <a:t>adúlteras</a:t>
            </a:r>
            <a:r>
              <a:rPr lang="es-CO" b="1" dirty="0" smtClean="0"/>
              <a:t>! ¿No sabéis que la amistad del mundo es </a:t>
            </a:r>
            <a:r>
              <a:rPr lang="es-CO" b="1" dirty="0" smtClean="0">
                <a:solidFill>
                  <a:srgbClr val="0070C0"/>
                </a:solidFill>
              </a:rPr>
              <a:t>enemistad</a:t>
            </a:r>
            <a:r>
              <a:rPr lang="es-CO" b="1" dirty="0" smtClean="0"/>
              <a:t> contra Dios? Cualquiera, pues, que quiera ser amigo del mundo, se constituye </a:t>
            </a:r>
            <a:r>
              <a:rPr lang="es-CO" b="1" dirty="0" smtClean="0">
                <a:solidFill>
                  <a:srgbClr val="0070C0"/>
                </a:solidFill>
              </a:rPr>
              <a:t>enemigo</a:t>
            </a:r>
            <a:r>
              <a:rPr lang="es-CO" b="1" dirty="0" smtClean="0"/>
              <a:t> de Dios.”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546848" cy="5793507"/>
          </a:xfrm>
        </p:spPr>
        <p:txBody>
          <a:bodyPr>
            <a:normAutofit fontScale="92500" lnSpcReduction="20000"/>
          </a:bodyPr>
          <a:lstStyle/>
          <a:p>
            <a:pPr algn="ctr">
              <a:buNone/>
            </a:pPr>
            <a:r>
              <a:rPr lang="es-CO" b="1" dirty="0" smtClean="0"/>
              <a:t>   ¡No nos equivoquemos! </a:t>
            </a:r>
            <a:r>
              <a:rPr lang="es-CO" b="1" u="sng" dirty="0" smtClean="0"/>
              <a:t>Dios nos </a:t>
            </a:r>
            <a:r>
              <a:rPr lang="es-CO" b="1" u="sng" dirty="0" smtClean="0">
                <a:solidFill>
                  <a:srgbClr val="0070C0"/>
                </a:solidFill>
              </a:rPr>
              <a:t>permite</a:t>
            </a:r>
            <a:r>
              <a:rPr lang="es-CO" b="1" u="sng" dirty="0" smtClean="0"/>
              <a:t> </a:t>
            </a:r>
            <a:r>
              <a:rPr lang="es-CO" b="1" u="sng" dirty="0" smtClean="0">
                <a:solidFill>
                  <a:srgbClr val="0070C0"/>
                </a:solidFill>
              </a:rPr>
              <a:t>desobedecer</a:t>
            </a:r>
            <a:r>
              <a:rPr lang="es-CO" b="1" u="sng" dirty="0" smtClean="0"/>
              <a:t>. Nos permite seguir las </a:t>
            </a:r>
            <a:r>
              <a:rPr lang="es-CO" b="1" u="sng" dirty="0" smtClean="0">
                <a:solidFill>
                  <a:srgbClr val="0070C0"/>
                </a:solidFill>
              </a:rPr>
              <a:t>costumbres y tradiciones de los hombres.</a:t>
            </a:r>
            <a:r>
              <a:rPr lang="es-CO" b="1" u="sng" dirty="0" smtClean="0"/>
              <a:t> Nos permite </a:t>
            </a:r>
            <a:r>
              <a:rPr lang="es-CO" b="1" u="sng" dirty="0" smtClean="0">
                <a:solidFill>
                  <a:srgbClr val="0070C0"/>
                </a:solidFill>
              </a:rPr>
              <a:t>pecar. </a:t>
            </a:r>
          </a:p>
          <a:p>
            <a:pPr algn="ctr">
              <a:buNone/>
            </a:pPr>
            <a:endParaRPr lang="es-CO" b="1" u="sng" dirty="0" smtClean="0">
              <a:solidFill>
                <a:srgbClr val="0070C0"/>
              </a:solidFill>
            </a:endParaRPr>
          </a:p>
          <a:p>
            <a:pPr algn="ctr">
              <a:buNone/>
            </a:pPr>
            <a:r>
              <a:rPr lang="es-CO" b="1" dirty="0" smtClean="0">
                <a:solidFill>
                  <a:srgbClr val="0070C0"/>
                </a:solidFill>
              </a:rPr>
              <a:t>     </a:t>
            </a:r>
            <a:r>
              <a:rPr lang="es-CO" b="1" dirty="0" smtClean="0"/>
              <a:t>Pero también nos advierte que habrá un día de</a:t>
            </a:r>
            <a:r>
              <a:rPr lang="es-CO" b="1" u="sng" dirty="0" smtClean="0">
                <a:solidFill>
                  <a:srgbClr val="0070C0"/>
                </a:solidFill>
              </a:rPr>
              <a:t> juicio</a:t>
            </a:r>
            <a:r>
              <a:rPr lang="es-CO" b="1" dirty="0" smtClean="0"/>
              <a:t> en el que ¡</a:t>
            </a:r>
            <a:r>
              <a:rPr lang="es-CO" b="1" u="sng" dirty="0" smtClean="0">
                <a:solidFill>
                  <a:srgbClr val="0070C0"/>
                </a:solidFill>
              </a:rPr>
              <a:t>segaremos lo que hayamos sembrado</a:t>
            </a:r>
            <a:r>
              <a:rPr lang="es-CO" b="1" dirty="0" smtClean="0"/>
              <a:t>! (Ver: Gálatas 6:7,8). </a:t>
            </a:r>
            <a:endParaRPr lang="es-CO" dirty="0"/>
          </a:p>
        </p:txBody>
      </p:sp>
      <p:pic>
        <p:nvPicPr>
          <p:cNvPr id="54274" name="Picture 2" descr="http://t3.gstatic.com/images?q=tbn:ANd9GcQ44Aujx3oon7o18cd1lXGYU6_0O6VTkv78KruteKW3KeRekAMV"/>
          <p:cNvPicPr>
            <a:picLocks noChangeAspect="1" noChangeArrowheads="1"/>
          </p:cNvPicPr>
          <p:nvPr/>
        </p:nvPicPr>
        <p:blipFill>
          <a:blip r:embed="rId2" cstate="print"/>
          <a:srcRect/>
          <a:stretch>
            <a:fillRect/>
          </a:stretch>
        </p:blipFill>
        <p:spPr bwMode="auto">
          <a:xfrm>
            <a:off x="5292080" y="476672"/>
            <a:ext cx="3384376" cy="4032448"/>
          </a:xfrm>
          <a:prstGeom prst="rect">
            <a:avLst/>
          </a:prstGeom>
          <a:noFill/>
        </p:spPr>
      </p:pic>
      <p:sp>
        <p:nvSpPr>
          <p:cNvPr id="5" name="4 Terminador"/>
          <p:cNvSpPr/>
          <p:nvPr/>
        </p:nvSpPr>
        <p:spPr>
          <a:xfrm>
            <a:off x="5148064" y="4725144"/>
            <a:ext cx="3672408" cy="1584176"/>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b="1" dirty="0" smtClean="0"/>
              <a:t>Irremediablemente,  cada uno tendremos que enfrentar el juicio de Dios, en el cual habrá que responder por nuestros actos.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4274"/>
                                        </p:tgtEl>
                                        <p:attrNameLst>
                                          <p:attrName>style.visibility</p:attrName>
                                        </p:attrNameLst>
                                      </p:cBhvr>
                                      <p:to>
                                        <p:strVal val="visible"/>
                                      </p:to>
                                    </p:set>
                                    <p:anim to="" calcmode="lin" valueType="num">
                                      <p:cBhvr>
                                        <p:cTn id="12" dur="1" fill="hold"/>
                                        <p:tgtEl>
                                          <p:spTgt spid="5427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5793507"/>
          </a:xfrm>
        </p:spPr>
        <p:txBody>
          <a:bodyPr>
            <a:normAutofit fontScale="92500" lnSpcReduction="10000"/>
          </a:bodyPr>
          <a:lstStyle/>
          <a:p>
            <a:pPr algn="ctr">
              <a:buNone/>
            </a:pPr>
            <a:r>
              <a:rPr lang="es-CO" b="1" dirty="0" smtClean="0"/>
              <a:t>    Jesucristo fue la Palabra </a:t>
            </a:r>
            <a:r>
              <a:rPr lang="es-CO" b="1" dirty="0" smtClean="0">
                <a:solidFill>
                  <a:srgbClr val="0070C0"/>
                </a:solidFill>
              </a:rPr>
              <a:t>Viviente</a:t>
            </a:r>
            <a:r>
              <a:rPr lang="es-CO" b="1" dirty="0" smtClean="0"/>
              <a:t> y personal de Dios, y la Biblia es la Palabra de Dios </a:t>
            </a:r>
            <a:r>
              <a:rPr lang="es-CO" b="1" dirty="0" smtClean="0">
                <a:solidFill>
                  <a:srgbClr val="0070C0"/>
                </a:solidFill>
              </a:rPr>
              <a:t>escrita</a:t>
            </a:r>
            <a:r>
              <a:rPr lang="es-CO" b="1" dirty="0" smtClean="0"/>
              <a:t>.</a:t>
            </a:r>
          </a:p>
          <a:p>
            <a:pPr>
              <a:buNone/>
            </a:pPr>
            <a:endParaRPr lang="es-CO" b="1" dirty="0" smtClean="0"/>
          </a:p>
          <a:p>
            <a:pPr algn="ctr">
              <a:buNone/>
            </a:pPr>
            <a:r>
              <a:rPr lang="es-CO" b="1" dirty="0" smtClean="0"/>
              <a:t>    ¡Por esas Palabras seremos juzgados para toda la eternidad! </a:t>
            </a:r>
          </a:p>
          <a:p>
            <a:pPr>
              <a:buNone/>
            </a:pPr>
            <a:endParaRPr lang="es-CO" b="1" dirty="0" smtClean="0"/>
          </a:p>
          <a:p>
            <a:pPr algn="ctr">
              <a:buNone/>
            </a:pPr>
            <a:r>
              <a:rPr lang="es-CO" b="1" dirty="0" smtClean="0"/>
              <a:t>   No debemos hacer caso omiso de ellas ni tomarlas a la ligera y livianamente.</a:t>
            </a:r>
            <a:endParaRPr lang="es-CO" dirty="0" smtClean="0"/>
          </a:p>
          <a:p>
            <a:endParaRPr lang="es-CO" dirty="0"/>
          </a:p>
        </p:txBody>
      </p:sp>
      <p:pic>
        <p:nvPicPr>
          <p:cNvPr id="53250" name="Picture 2" descr="http://t3.gstatic.com/images?q=tbn:ANd9GcQ44Aujx3oon7o18cd1lXGYU6_0O6VTkv78KruteKW3KeRekAMV"/>
          <p:cNvPicPr>
            <a:picLocks noChangeAspect="1" noChangeArrowheads="1"/>
          </p:cNvPicPr>
          <p:nvPr/>
        </p:nvPicPr>
        <p:blipFill>
          <a:blip r:embed="rId2" cstate="print"/>
          <a:srcRect/>
          <a:stretch>
            <a:fillRect/>
          </a:stretch>
        </p:blipFill>
        <p:spPr bwMode="auto">
          <a:xfrm>
            <a:off x="6084168" y="4509120"/>
            <a:ext cx="2736304" cy="2064643"/>
          </a:xfrm>
          <a:prstGeom prst="rect">
            <a:avLst/>
          </a:prstGeom>
          <a:noFill/>
        </p:spPr>
      </p:pic>
      <p:pic>
        <p:nvPicPr>
          <p:cNvPr id="53252" name="Picture 4" descr="http://t0.gstatic.com/images?q=tbn:ANd9GcTuXcV5qoCXArM9R6I_CxjcANmCmvQ7LFycuD9rXRXL79mBzg5nqg"/>
          <p:cNvPicPr>
            <a:picLocks noChangeAspect="1" noChangeArrowheads="1"/>
          </p:cNvPicPr>
          <p:nvPr/>
        </p:nvPicPr>
        <p:blipFill>
          <a:blip r:embed="rId3" cstate="print"/>
          <a:srcRect/>
          <a:stretch>
            <a:fillRect/>
          </a:stretch>
        </p:blipFill>
        <p:spPr bwMode="auto">
          <a:xfrm>
            <a:off x="6732240" y="404664"/>
            <a:ext cx="1656184" cy="1584176"/>
          </a:xfrm>
          <a:prstGeom prst="rect">
            <a:avLst/>
          </a:prstGeom>
          <a:noFill/>
        </p:spPr>
      </p:pic>
      <p:pic>
        <p:nvPicPr>
          <p:cNvPr id="6" name="Picture 2" descr="http://t1.gstatic.com/images?q=tbn:ANd9GcTT-h_w2vn7dL12fIRGO4Pcg7ETqQbEMkgMk429S9jZFnD55-9UNw"/>
          <p:cNvPicPr>
            <a:picLocks noChangeAspect="1" noChangeArrowheads="1"/>
          </p:cNvPicPr>
          <p:nvPr/>
        </p:nvPicPr>
        <p:blipFill>
          <a:blip r:embed="rId4" cstate="print"/>
          <a:srcRect/>
          <a:stretch>
            <a:fillRect/>
          </a:stretch>
        </p:blipFill>
        <p:spPr bwMode="auto">
          <a:xfrm>
            <a:off x="6156176" y="2348880"/>
            <a:ext cx="2592288" cy="17281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anim to="" calcmode="lin" valueType="num">
                                      <p:cBhvr>
                                        <p:cTn id="7" dur="1" fill="hold"/>
                                        <p:tgtEl>
                                          <p:spTgt spid="5325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3250"/>
                                        </p:tgtEl>
                                        <p:attrNameLst>
                                          <p:attrName>style.visibility</p:attrName>
                                        </p:attrNameLst>
                                      </p:cBhvr>
                                      <p:to>
                                        <p:strVal val="visible"/>
                                      </p:to>
                                    </p:set>
                                    <p:animEffect transition="in" filter="blinds(horizontal)">
                                      <p:cBhvr>
                                        <p:cTn id="27" dur="500"/>
                                        <p:tgtEl>
                                          <p:spTgt spid="5325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linds(horizont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a:bodyPr>
          <a:lstStyle/>
          <a:p>
            <a:r>
              <a:rPr lang="es-CO" b="1" dirty="0" smtClean="0">
                <a:latin typeface="Pristina" pitchFamily="66" charset="0"/>
              </a:rPr>
              <a:t>¿En realidad donde nos encontramos?</a:t>
            </a:r>
            <a:endParaRPr lang="es-CO" b="1" dirty="0">
              <a:latin typeface="Pristina" pitchFamily="66" charset="0"/>
            </a:endParaRPr>
          </a:p>
        </p:txBody>
      </p:sp>
      <p:sp>
        <p:nvSpPr>
          <p:cNvPr id="3" name="2 Marcador de contenido"/>
          <p:cNvSpPr>
            <a:spLocks noGrp="1"/>
          </p:cNvSpPr>
          <p:nvPr>
            <p:ph idx="1"/>
          </p:nvPr>
        </p:nvSpPr>
        <p:spPr>
          <a:xfrm>
            <a:off x="251520" y="1600200"/>
            <a:ext cx="5544616" cy="4997152"/>
          </a:xfrm>
          <a:solidFill>
            <a:srgbClr val="FFFF00"/>
          </a:solidFill>
        </p:spPr>
        <p:txBody>
          <a:bodyPr>
            <a:normAutofit fontScale="92500" lnSpcReduction="20000"/>
          </a:bodyPr>
          <a:lstStyle/>
          <a:p>
            <a:pPr>
              <a:buNone/>
            </a:pPr>
            <a:r>
              <a:rPr lang="es-CO" dirty="0" smtClean="0"/>
              <a:t>   </a:t>
            </a:r>
            <a:r>
              <a:rPr lang="es-CO" sz="2600" b="1" u="sng" dirty="0" smtClean="0">
                <a:solidFill>
                  <a:srgbClr val="FF0000"/>
                </a:solidFill>
              </a:rPr>
              <a:t>ESTAMOS EN BABILONIA SIN SABERLO</a:t>
            </a:r>
          </a:p>
          <a:p>
            <a:pPr>
              <a:buNone/>
            </a:pPr>
            <a:r>
              <a:rPr lang="es-CO" sz="1900" dirty="0" smtClean="0"/>
              <a:t>   </a:t>
            </a:r>
            <a:r>
              <a:rPr lang="es-CO" dirty="0" smtClean="0"/>
              <a:t>    </a:t>
            </a:r>
          </a:p>
          <a:p>
            <a:pPr>
              <a:buNone/>
            </a:pPr>
            <a:r>
              <a:rPr lang="es-CO" dirty="0" smtClean="0"/>
              <a:t> La Navidad se ha convertido en una </a:t>
            </a:r>
            <a:r>
              <a:rPr lang="es-CO" b="1" u="sng" dirty="0" smtClean="0">
                <a:solidFill>
                  <a:srgbClr val="0070C0"/>
                </a:solidFill>
              </a:rPr>
              <a:t>fiesta</a:t>
            </a:r>
            <a:r>
              <a:rPr lang="es-CO" dirty="0" smtClean="0"/>
              <a:t> comercial, sostenida por tres aspectos:</a:t>
            </a:r>
          </a:p>
          <a:p>
            <a:pPr>
              <a:buNone/>
            </a:pPr>
            <a:endParaRPr lang="es-CO" dirty="0" smtClean="0"/>
          </a:p>
          <a:p>
            <a:pPr marL="514350" indent="-514350">
              <a:buNone/>
            </a:pPr>
            <a:r>
              <a:rPr lang="es-CO" sz="4000" b="1" dirty="0" smtClean="0">
                <a:solidFill>
                  <a:srgbClr val="FF0000"/>
                </a:solidFill>
              </a:rPr>
              <a:t>1</a:t>
            </a:r>
            <a:r>
              <a:rPr lang="es-CO" dirty="0" smtClean="0"/>
              <a:t>)     Por las </a:t>
            </a:r>
            <a:r>
              <a:rPr lang="es-CO" b="1" u="sng" dirty="0" smtClean="0">
                <a:solidFill>
                  <a:srgbClr val="0070C0"/>
                </a:solidFill>
              </a:rPr>
              <a:t>empresas</a:t>
            </a:r>
            <a:r>
              <a:rPr lang="es-CO" dirty="0" smtClean="0"/>
              <a:t> y sus grandes campañas</a:t>
            </a:r>
            <a:r>
              <a:rPr lang="es-CO" b="1" u="sng" dirty="0" smtClean="0">
                <a:solidFill>
                  <a:srgbClr val="0070C0"/>
                </a:solidFill>
              </a:rPr>
              <a:t> </a:t>
            </a:r>
            <a:r>
              <a:rPr lang="es-CO" dirty="0" smtClean="0"/>
              <a:t>publicitarias. Los anuncios publicitarios mantienen a las personas engañadas sobre el </a:t>
            </a:r>
            <a:r>
              <a:rPr lang="es-CO" b="1" u="sng" dirty="0" smtClean="0"/>
              <a:t>“espíritu navideño”.</a:t>
            </a:r>
          </a:p>
          <a:p>
            <a:pPr marL="514350" indent="-514350">
              <a:buAutoNum type="arabicParenR"/>
            </a:pPr>
            <a:endParaRPr lang="es-CO" b="1" u="sng" dirty="0" smtClean="0"/>
          </a:p>
          <a:p>
            <a:endParaRPr lang="es-CO" dirty="0"/>
          </a:p>
        </p:txBody>
      </p:sp>
      <p:pic>
        <p:nvPicPr>
          <p:cNvPr id="43010" name="Picture 2" descr="http://t2.gstatic.com/images?q=tbn:ANd9GcRPIc3X_62GrdegmDHONufowZxEmGTrqEyJoEIv_fRYPTn5ZJwA"/>
          <p:cNvPicPr>
            <a:picLocks noChangeAspect="1" noChangeArrowheads="1"/>
          </p:cNvPicPr>
          <p:nvPr/>
        </p:nvPicPr>
        <p:blipFill>
          <a:blip r:embed="rId2" cstate="print"/>
          <a:srcRect/>
          <a:stretch>
            <a:fillRect/>
          </a:stretch>
        </p:blipFill>
        <p:spPr bwMode="auto">
          <a:xfrm>
            <a:off x="6156176" y="1700808"/>
            <a:ext cx="2664296" cy="2592288"/>
          </a:xfrm>
          <a:prstGeom prst="rect">
            <a:avLst/>
          </a:prstGeom>
          <a:noFill/>
        </p:spPr>
      </p:pic>
      <p:pic>
        <p:nvPicPr>
          <p:cNvPr id="43012" name="Picture 4" descr="http://t2.gstatic.com/images?q=tbn:ANd9GcRM2uLLqkWbhF65NIViQ5HtVfj1dW2jyMCENm9v99amwCGE6pJE3Q"/>
          <p:cNvPicPr>
            <a:picLocks noChangeAspect="1" noChangeArrowheads="1"/>
          </p:cNvPicPr>
          <p:nvPr/>
        </p:nvPicPr>
        <p:blipFill>
          <a:blip r:embed="rId3" cstate="print"/>
          <a:srcRect/>
          <a:stretch>
            <a:fillRect/>
          </a:stretch>
        </p:blipFill>
        <p:spPr bwMode="auto">
          <a:xfrm>
            <a:off x="6228184" y="4653136"/>
            <a:ext cx="2562225" cy="17811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43010"/>
                                        </p:tgtEl>
                                        <p:attrNameLst>
                                          <p:attrName>style.visibility</p:attrName>
                                        </p:attrNameLst>
                                      </p:cBhvr>
                                      <p:to>
                                        <p:strVal val="visible"/>
                                      </p:to>
                                    </p:set>
                                    <p:animEffect transition="in" filter="diamond(in)">
                                      <p:cBhvr>
                                        <p:cTn id="27" dur="2000"/>
                                        <p:tgtEl>
                                          <p:spTgt spid="43010"/>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43012"/>
                                        </p:tgtEl>
                                        <p:attrNameLst>
                                          <p:attrName>style.visibility</p:attrName>
                                        </p:attrNameLst>
                                      </p:cBhvr>
                                      <p:to>
                                        <p:strVal val="visible"/>
                                      </p:to>
                                    </p:set>
                                    <p:anim to="" calcmode="lin" valueType="num">
                                      <p:cBhvr>
                                        <p:cTn id="37" dur="1" fill="hold"/>
                                        <p:tgtEl>
                                          <p:spTgt spid="430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2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410944" cy="5793507"/>
          </a:xfrm>
        </p:spPr>
        <p:txBody>
          <a:bodyPr>
            <a:normAutofit fontScale="92500" lnSpcReduction="20000"/>
          </a:bodyPr>
          <a:lstStyle/>
          <a:p>
            <a:pPr marL="514350" indent="-514350">
              <a:buNone/>
            </a:pPr>
            <a:r>
              <a:rPr lang="es-CO" sz="4000" b="1" dirty="0" smtClean="0">
                <a:solidFill>
                  <a:srgbClr val="FF0000"/>
                </a:solidFill>
              </a:rPr>
              <a:t>2</a:t>
            </a:r>
            <a:r>
              <a:rPr lang="es-CO" dirty="0" smtClean="0"/>
              <a:t>)     Los medios de</a:t>
            </a:r>
            <a:r>
              <a:rPr lang="es-CO" b="1" u="sng" dirty="0" smtClean="0">
                <a:solidFill>
                  <a:srgbClr val="0070C0"/>
                </a:solidFill>
              </a:rPr>
              <a:t> comunicación</a:t>
            </a:r>
            <a:r>
              <a:rPr lang="es-CO" dirty="0" smtClean="0"/>
              <a:t> que publican estos anuncios navideños, exaltan y elogian la festividad pagana y su “espíritu”.</a:t>
            </a:r>
          </a:p>
          <a:p>
            <a:pPr marL="514350" indent="-514350">
              <a:buAutoNum type="arabicParenR"/>
            </a:pPr>
            <a:endParaRPr lang="es-CO" dirty="0" smtClean="0"/>
          </a:p>
          <a:p>
            <a:pPr marL="514350" indent="-514350">
              <a:buNone/>
            </a:pPr>
            <a:r>
              <a:rPr lang="es-CO" sz="4000" b="1" dirty="0" smtClean="0">
                <a:solidFill>
                  <a:srgbClr val="FF0000"/>
                </a:solidFill>
              </a:rPr>
              <a:t>3</a:t>
            </a:r>
            <a:r>
              <a:rPr lang="es-CO" dirty="0" smtClean="0"/>
              <a:t>)     La</a:t>
            </a:r>
            <a:r>
              <a:rPr lang="es-CO" u="sng" dirty="0" smtClean="0">
                <a:solidFill>
                  <a:srgbClr val="0070C0"/>
                </a:solidFill>
              </a:rPr>
              <a:t> </a:t>
            </a:r>
            <a:r>
              <a:rPr lang="es-CO" b="1" u="sng" dirty="0" smtClean="0">
                <a:solidFill>
                  <a:srgbClr val="0070C0"/>
                </a:solidFill>
              </a:rPr>
              <a:t>gente</a:t>
            </a:r>
            <a:r>
              <a:rPr lang="es-CO" b="1" dirty="0" smtClean="0"/>
              <a:t> </a:t>
            </a:r>
            <a:r>
              <a:rPr lang="es-CO" dirty="0" smtClean="0"/>
              <a:t>está tan convencida, que muchos se ofenden al conocer la verdad. Pero el “espíritu de Navidad” es revivido cada año, no para honrar a Cristo ¡sino para vender mercancías!</a:t>
            </a:r>
          </a:p>
          <a:p>
            <a:endParaRPr lang="es-CO" dirty="0"/>
          </a:p>
        </p:txBody>
      </p:sp>
      <p:pic>
        <p:nvPicPr>
          <p:cNvPr id="1026" name="Picture 2" descr="http://t1.gstatic.com/images?q=tbn:ANd9GcQ4-_viGwJeeAwEdkQMYAgaO6HxicieeO2KSw9DoWK3AC4MWvqAzQ"/>
          <p:cNvPicPr>
            <a:picLocks noChangeAspect="1" noChangeArrowheads="1"/>
          </p:cNvPicPr>
          <p:nvPr/>
        </p:nvPicPr>
        <p:blipFill>
          <a:blip r:embed="rId2" cstate="print"/>
          <a:srcRect/>
          <a:stretch>
            <a:fillRect/>
          </a:stretch>
        </p:blipFill>
        <p:spPr bwMode="auto">
          <a:xfrm>
            <a:off x="6156176" y="404664"/>
            <a:ext cx="2438400" cy="2020441"/>
          </a:xfrm>
          <a:prstGeom prst="rect">
            <a:avLst/>
          </a:prstGeom>
          <a:noFill/>
        </p:spPr>
      </p:pic>
      <p:pic>
        <p:nvPicPr>
          <p:cNvPr id="1028" name="Picture 4" descr="http://t1.gstatic.com/images?q=tbn:ANd9GcTfTVDkbnWm4XoBomRO96mkIq8M3vXJ1i9kvTmehwem9YViOulR"/>
          <p:cNvPicPr>
            <a:picLocks noChangeAspect="1" noChangeArrowheads="1"/>
          </p:cNvPicPr>
          <p:nvPr/>
        </p:nvPicPr>
        <p:blipFill>
          <a:blip r:embed="rId3" cstate="print"/>
          <a:srcRect/>
          <a:stretch>
            <a:fillRect/>
          </a:stretch>
        </p:blipFill>
        <p:spPr bwMode="auto">
          <a:xfrm>
            <a:off x="5940152" y="3068960"/>
            <a:ext cx="2808312"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to="" calcmode="lin" valueType="num">
                                      <p:cBhvr>
                                        <p:cTn id="17" dur="1" fill="hold"/>
                                        <p:tgtEl>
                                          <p:spTgt spid="102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400600" cy="6048672"/>
          </a:xfrm>
        </p:spPr>
        <p:txBody>
          <a:bodyPr>
            <a:normAutofit fontScale="85000" lnSpcReduction="10000"/>
          </a:bodyPr>
          <a:lstStyle/>
          <a:p>
            <a:pPr algn="ctr">
              <a:buNone/>
            </a:pPr>
            <a:r>
              <a:rPr lang="es-CO" dirty="0" smtClean="0"/>
              <a:t>    Como todos los engaños de Satanás, la Navidad también se presenta como “ángel de luz” (2 corintios 11:14), algo aparentemente bueno. </a:t>
            </a:r>
          </a:p>
          <a:p>
            <a:pPr>
              <a:buNone/>
            </a:pPr>
            <a:endParaRPr lang="es-CO" dirty="0" smtClean="0"/>
          </a:p>
          <a:p>
            <a:pPr algn="ctr">
              <a:buNone/>
            </a:pPr>
            <a:r>
              <a:rPr lang="es-CO" dirty="0" smtClean="0"/>
              <a:t>    Todos los años se derrochan miles de millones en compras… ¡mientras la causa de Cristo sufre por falta de recursos! </a:t>
            </a:r>
          </a:p>
          <a:p>
            <a:pPr algn="ctr">
              <a:buNone/>
            </a:pPr>
            <a:endParaRPr lang="es-CO" dirty="0" smtClean="0"/>
          </a:p>
          <a:p>
            <a:pPr algn="ctr">
              <a:buNone/>
            </a:pPr>
            <a:r>
              <a:rPr lang="es-CO" dirty="0" smtClean="0"/>
              <a:t>¡Esto es parte del sistema económico de Babilonia manipulado por Satanás con el fin de conducir a la humanidad a la ruina espiritual!</a:t>
            </a:r>
          </a:p>
          <a:p>
            <a:endParaRPr lang="es-CO" dirty="0"/>
          </a:p>
        </p:txBody>
      </p:sp>
      <p:pic>
        <p:nvPicPr>
          <p:cNvPr id="41986" name="Picture 2" descr="http://t1.gstatic.com/images?q=tbn:ANd9GcQRGc9W1RqNyL0nevZpkkyPgsQhKWXgO8ifCfNS2bXclOPWuUji"/>
          <p:cNvPicPr>
            <a:picLocks noChangeAspect="1" noChangeArrowheads="1"/>
          </p:cNvPicPr>
          <p:nvPr/>
        </p:nvPicPr>
        <p:blipFill>
          <a:blip r:embed="rId2" cstate="print"/>
          <a:srcRect/>
          <a:stretch>
            <a:fillRect/>
          </a:stretch>
        </p:blipFill>
        <p:spPr bwMode="auto">
          <a:xfrm>
            <a:off x="5796136" y="332656"/>
            <a:ext cx="2880320" cy="2304256"/>
          </a:xfrm>
          <a:prstGeom prst="rect">
            <a:avLst/>
          </a:prstGeom>
          <a:noFill/>
        </p:spPr>
      </p:pic>
      <p:pic>
        <p:nvPicPr>
          <p:cNvPr id="41988" name="Picture 4" descr="http://t2.gstatic.com/images?q=tbn:ANd9GcQh_Hb9asjhC5Ko34j8fJD17OdtlPnm16e0Hg7Acb698-FEiiQFgg"/>
          <p:cNvPicPr>
            <a:picLocks noChangeAspect="1" noChangeArrowheads="1"/>
          </p:cNvPicPr>
          <p:nvPr/>
        </p:nvPicPr>
        <p:blipFill>
          <a:blip r:embed="rId3" cstate="print"/>
          <a:srcRect/>
          <a:stretch>
            <a:fillRect/>
          </a:stretch>
        </p:blipFill>
        <p:spPr bwMode="auto">
          <a:xfrm>
            <a:off x="5652120" y="4725144"/>
            <a:ext cx="1656184" cy="1847851"/>
          </a:xfrm>
          <a:prstGeom prst="rect">
            <a:avLst/>
          </a:prstGeom>
          <a:noFill/>
        </p:spPr>
      </p:pic>
      <p:pic>
        <p:nvPicPr>
          <p:cNvPr id="41990" name="Picture 6" descr="http://t0.gstatic.com/images?q=tbn:ANd9GcRGduS0mh69bemoYH93lNDnkawbKfe4shpT78bky-SxpyvFJnHezw"/>
          <p:cNvPicPr>
            <a:picLocks noChangeAspect="1" noChangeArrowheads="1"/>
          </p:cNvPicPr>
          <p:nvPr/>
        </p:nvPicPr>
        <p:blipFill>
          <a:blip r:embed="rId4" cstate="print"/>
          <a:srcRect/>
          <a:stretch>
            <a:fillRect/>
          </a:stretch>
        </p:blipFill>
        <p:spPr bwMode="auto">
          <a:xfrm>
            <a:off x="7452320" y="4725144"/>
            <a:ext cx="1440160" cy="1808237"/>
          </a:xfrm>
          <a:prstGeom prst="rect">
            <a:avLst/>
          </a:prstGeom>
          <a:noFill/>
        </p:spPr>
      </p:pic>
      <p:pic>
        <p:nvPicPr>
          <p:cNvPr id="41992" name="Picture 8" descr="http://t3.gstatic.com/images?q=tbn:ANd9GcRDxXYL9q1rdwCtndZGXmWAMsFrTJ17yJA9zhPvg0NU0e5Mfv35cw"/>
          <p:cNvPicPr>
            <a:picLocks noChangeAspect="1" noChangeArrowheads="1"/>
          </p:cNvPicPr>
          <p:nvPr/>
        </p:nvPicPr>
        <p:blipFill>
          <a:blip r:embed="rId5" cstate="print"/>
          <a:srcRect/>
          <a:stretch>
            <a:fillRect/>
          </a:stretch>
        </p:blipFill>
        <p:spPr bwMode="auto">
          <a:xfrm>
            <a:off x="6012160" y="2780928"/>
            <a:ext cx="2495550" cy="18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 to="" calcmode="lin" valueType="num">
                                      <p:cBhvr>
                                        <p:cTn id="7" dur="1" fill="hold"/>
                                        <p:tgtEl>
                                          <p:spTgt spid="4198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1992"/>
                                        </p:tgtEl>
                                        <p:attrNameLst>
                                          <p:attrName>style.visibility</p:attrName>
                                        </p:attrNameLst>
                                      </p:cBhvr>
                                      <p:to>
                                        <p:strVal val="visible"/>
                                      </p:to>
                                    </p:set>
                                    <p:anim to="" calcmode="lin" valueType="num">
                                      <p:cBhvr>
                                        <p:cTn id="17" dur="1" fill="hold"/>
                                        <p:tgtEl>
                                          <p:spTgt spid="4199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1988"/>
                                        </p:tgtEl>
                                        <p:attrNameLst>
                                          <p:attrName>style.visibility</p:attrName>
                                        </p:attrNameLst>
                                      </p:cBhvr>
                                      <p:to>
                                        <p:strVal val="visible"/>
                                      </p:to>
                                    </p:set>
                                    <p:animEffect transition="in" filter="blinds(horizontal)">
                                      <p:cBhvr>
                                        <p:cTn id="27" dur="500"/>
                                        <p:tgtEl>
                                          <p:spTgt spid="4198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1990"/>
                                        </p:tgtEl>
                                        <p:attrNameLst>
                                          <p:attrName>style.visibility</p:attrName>
                                        </p:attrNameLst>
                                      </p:cBhvr>
                                      <p:to>
                                        <p:strVal val="visible"/>
                                      </p:to>
                                    </p:set>
                                    <p:animEffect transition="in" filter="blinds(horizontal)">
                                      <p:cBhvr>
                                        <p:cTn id="32" dur="500"/>
                                        <p:tgtEl>
                                          <p:spTgt spid="41990"/>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p:cTn id="3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a:gradFill>
            <a:gsLst>
              <a:gs pos="0">
                <a:srgbClr val="FFEFD1"/>
              </a:gs>
              <a:gs pos="64999">
                <a:srgbClr val="F0EBD5"/>
              </a:gs>
              <a:gs pos="100000">
                <a:srgbClr val="D1C39F"/>
              </a:gs>
            </a:gsLst>
            <a:lin ang="5400000" scaled="0"/>
          </a:gradFill>
        </p:spPr>
        <p:txBody>
          <a:bodyPr>
            <a:normAutofit lnSpcReduction="10000"/>
          </a:bodyPr>
          <a:lstStyle/>
          <a:p>
            <a:pPr algn="ctr">
              <a:buNone/>
            </a:pPr>
            <a:r>
              <a:rPr lang="es-CO" dirty="0" smtClean="0"/>
              <a:t>    Nos hemos denominado naciones Cristianas, pero sin saberlo y sin darnos cuenta estamos realmente en Babilonia, tal como lo predijo la Biblia. </a:t>
            </a:r>
          </a:p>
          <a:p>
            <a:pPr>
              <a:buNone/>
            </a:pPr>
            <a:endParaRPr lang="es-CO" dirty="0" smtClean="0"/>
          </a:p>
          <a:p>
            <a:pPr>
              <a:buNone/>
            </a:pPr>
            <a:r>
              <a:rPr lang="es-CO" dirty="0" smtClean="0"/>
              <a:t>   </a:t>
            </a:r>
          </a:p>
          <a:p>
            <a:pPr>
              <a:buNone/>
            </a:pPr>
            <a:r>
              <a:rPr lang="es-CO" dirty="0" smtClean="0"/>
              <a:t>    </a:t>
            </a:r>
          </a:p>
          <a:p>
            <a:pPr>
              <a:buNone/>
            </a:pPr>
            <a:endParaRPr lang="es-CO" dirty="0" smtClean="0"/>
          </a:p>
          <a:p>
            <a:pPr>
              <a:buNone/>
            </a:pPr>
            <a:endParaRPr lang="es-CO" dirty="0" smtClean="0"/>
          </a:p>
          <a:p>
            <a:pPr algn="ctr">
              <a:buNone/>
            </a:pPr>
            <a:r>
              <a:rPr lang="es-CO" dirty="0" smtClean="0"/>
              <a:t>    Este año, en lugar de intercambiar regalos, </a:t>
            </a:r>
            <a:r>
              <a:rPr lang="es-CO" b="1" dirty="0" smtClean="0">
                <a:solidFill>
                  <a:srgbClr val="FF0000"/>
                </a:solidFill>
              </a:rPr>
              <a:t>¿por qué no decidimos hacer una inversión en la Obra de Dios?</a:t>
            </a:r>
          </a:p>
          <a:p>
            <a:endParaRPr lang="es-CO" dirty="0" smtClean="0"/>
          </a:p>
          <a:p>
            <a:endParaRPr lang="es-CO" dirty="0" smtClean="0"/>
          </a:p>
          <a:p>
            <a:endParaRPr lang="es-CO" dirty="0"/>
          </a:p>
        </p:txBody>
      </p:sp>
      <p:sp>
        <p:nvSpPr>
          <p:cNvPr id="5" name="4 Pentágono"/>
          <p:cNvSpPr/>
          <p:nvPr/>
        </p:nvSpPr>
        <p:spPr>
          <a:xfrm>
            <a:off x="467544" y="2132856"/>
            <a:ext cx="5616624" cy="23762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t>Apocalipsis l8:4 nos advierte: </a:t>
            </a:r>
            <a:r>
              <a:rPr lang="es-CO" sz="2800" b="1" dirty="0" smtClean="0">
                <a:solidFill>
                  <a:srgbClr val="FFFF00"/>
                </a:solidFill>
              </a:rPr>
              <a:t>“Salid de ella, pueblo mío, para que no seáis partícipes de sus pecados, ni recibáis parte de sus plagas.”</a:t>
            </a:r>
            <a:endParaRPr lang="es-CO" sz="2800" dirty="0" smtClean="0">
              <a:solidFill>
                <a:srgbClr val="FFFF00"/>
              </a:solidFill>
            </a:endParaRPr>
          </a:p>
        </p:txBody>
      </p:sp>
      <p:pic>
        <p:nvPicPr>
          <p:cNvPr id="40962" name="Picture 2" descr="http://t0.gstatic.com/images?q=tbn:ANd9GcRoKGjKUvDuAsfJG4Q_eO4n8kOqjUz7nknyU1EGp1gGV6dnwND34Q"/>
          <p:cNvPicPr>
            <a:picLocks noChangeAspect="1" noChangeArrowheads="1"/>
          </p:cNvPicPr>
          <p:nvPr/>
        </p:nvPicPr>
        <p:blipFill>
          <a:blip r:embed="rId2" cstate="print"/>
          <a:srcRect/>
          <a:stretch>
            <a:fillRect/>
          </a:stretch>
        </p:blipFill>
        <p:spPr bwMode="auto">
          <a:xfrm>
            <a:off x="6228184" y="1772816"/>
            <a:ext cx="2676525"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0962"/>
                                        </p:tgtEl>
                                        <p:attrNameLst>
                                          <p:attrName>style.visibility</p:attrName>
                                        </p:attrNameLst>
                                      </p:cBhvr>
                                      <p:to>
                                        <p:strVal val="visible"/>
                                      </p:to>
                                    </p:set>
                                    <p:anim to="" calcmode="lin" valueType="num">
                                      <p:cBhvr>
                                        <p:cTn id="17" dur="1" fill="hold"/>
                                        <p:tgtEl>
                                          <p:spTgt spid="4096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diamond(in)">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609200"/>
            <a:ext cx="8183880" cy="5268072"/>
          </a:xfrm>
        </p:spPr>
        <p:txBody>
          <a:bodyPr/>
          <a:lstStyle/>
          <a:p>
            <a:pPr algn="ctr">
              <a:buNone/>
            </a:pPr>
            <a:r>
              <a:rPr lang="es-CO" dirty="0" smtClean="0"/>
              <a:t>     Deseo que este tema haya sido de bendición para su vida espiritual, si desea más información, no dude en escribir al  correo “todoesjesus @hotmail.com temas de fe”.</a:t>
            </a:r>
          </a:p>
          <a:p>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5448</TotalTime>
  <Words>8222</Words>
  <Application>Microsoft Office PowerPoint</Application>
  <PresentationFormat>Presentación en pantalla (4:3)</PresentationFormat>
  <Paragraphs>549</Paragraphs>
  <Slides>124</Slides>
  <Notes>0</Notes>
  <HiddenSlides>0</HiddenSlides>
  <MMClips>0</MMClips>
  <ScaleCrop>false</ScaleCrop>
  <HeadingPairs>
    <vt:vector size="4" baseType="variant">
      <vt:variant>
        <vt:lpstr>Tema</vt:lpstr>
      </vt:variant>
      <vt:variant>
        <vt:i4>1</vt:i4>
      </vt:variant>
      <vt:variant>
        <vt:lpstr>Títulos de diapositiva</vt:lpstr>
      </vt:variant>
      <vt:variant>
        <vt:i4>124</vt:i4>
      </vt:variant>
    </vt:vector>
  </HeadingPairs>
  <TitlesOfParts>
    <vt:vector size="125" baseType="lpstr">
      <vt:lpstr>Tema de Office</vt:lpstr>
      <vt:lpstr>Diapositiva 1</vt:lpstr>
      <vt:lpstr>Una advertencia para recordar todos los días</vt:lpstr>
      <vt:lpstr>Diapositiva 3</vt:lpstr>
      <vt:lpstr>La pregunta es: ¿Qué es maldad?</vt:lpstr>
      <vt:lpstr>Diapositiva 5</vt:lpstr>
      <vt:lpstr>Diapositiva 6</vt:lpstr>
      <vt:lpstr>Alerta roja</vt:lpstr>
      <vt:lpstr>Diapositiva 8</vt:lpstr>
      <vt:lpstr>¿Qué llamado nos hace Dios?</vt:lpstr>
      <vt:lpstr>Diapositiva 10</vt:lpstr>
      <vt:lpstr>Diapositiva 11</vt:lpstr>
      <vt:lpstr>Diapositiva 12</vt:lpstr>
      <vt:lpstr>Diapositiva 13</vt:lpstr>
      <vt:lpstr>Diapositiva 14</vt:lpstr>
      <vt:lpstr>Diapositiva 15</vt:lpstr>
      <vt:lpstr>¿A quién representa esta bestia?</vt:lpstr>
      <vt:lpstr>Diapositiva 17</vt:lpstr>
      <vt:lpstr>Diapositiva 18</vt:lpstr>
      <vt:lpstr>¿De donde proviene la navidad?</vt:lpstr>
      <vt:lpstr>¿Quiénes celebraban la festividad de su natalicio?</vt:lpstr>
      <vt:lpstr>Diapositiva 21</vt:lpstr>
      <vt:lpstr>Diapositiva 22</vt:lpstr>
      <vt:lpstr>Diapositiva 23</vt:lpstr>
      <vt:lpstr>Diapositiva 24</vt:lpstr>
      <vt:lpstr>¿De donde procede el árbol de navidad?</vt:lpstr>
      <vt:lpstr>¿Cuáles son los países “Anglosajones”</vt:lpstr>
      <vt:lpstr>Diapositiva 27</vt:lpstr>
      <vt:lpstr>Diapositiva 28</vt:lpstr>
      <vt:lpstr>Diapositiva 29</vt:lpstr>
      <vt:lpstr>Diapositiva 30</vt:lpstr>
      <vt:lpstr>Diapositiva 31</vt:lpstr>
      <vt:lpstr>Diapositiva 32</vt:lpstr>
      <vt:lpstr>Diapositiva 33</vt:lpstr>
      <vt:lpstr> Distancia entre Nazaret y Belén.  Había malos caminos, no había carretera, no existían ambulancias. Los viajes eran a lomo de burro o a pie: Y según el decreto José y María quien estaba embarazada debían viajar a  Belén puesto que eran de allí.  </vt:lpstr>
      <vt:lpstr>Diapositiva 35</vt:lpstr>
      <vt:lpstr>¿Qué celebraban los paganos ese día?</vt:lpstr>
      <vt:lpstr>Diapositiva 37</vt:lpstr>
      <vt:lpstr>Diapositiva 38</vt:lpstr>
      <vt:lpstr>Diapositiva 39</vt:lpstr>
      <vt:lpstr>La pregunta es: ¿Cómo pudo esta fiesta pagana introducirse en el mundo cristiano? </vt:lpstr>
      <vt:lpstr>Diapositiva 41</vt:lpstr>
      <vt:lpstr>Diapositiva 42</vt:lpstr>
      <vt:lpstr>¿Quiénes era los “Arrianos”  y el grupo  “mayoritario cristiano”?</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¿Todos los creyentes aceptarían estas condiciones impuestas por el Emperador Constantino y aceptadas por la iglesia?</vt:lpstr>
      <vt:lpstr>Diapositiva 57</vt:lpstr>
      <vt:lpstr>Diapositiva 58</vt:lpstr>
      <vt:lpstr>¿De donde procede el 25 de diciembre como día del sol?</vt:lpstr>
      <vt:lpstr>Diapositiva 60</vt:lpstr>
      <vt:lpstr>Diapositiva 61</vt:lpstr>
      <vt:lpstr>¿De donde procedía el pueblo romano?</vt:lpstr>
      <vt:lpstr>Diapositiva 63</vt:lpstr>
      <vt:lpstr>¿Qué otro punto hay que considerar?</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Semíramis “la reina del cielo” y Ninrod “divino hijo del cielo”</vt:lpstr>
      <vt:lpstr>Diapositiva 76</vt:lpstr>
      <vt:lpstr>Diapositiva 77</vt:lpstr>
      <vt:lpstr>Diapositiva 78</vt:lpstr>
      <vt:lpstr>Diapositiva 79</vt:lpstr>
      <vt:lpstr>Diapositiva 80</vt:lpstr>
      <vt:lpstr>Diapositiva 81</vt:lpstr>
      <vt:lpstr>¿Dónde está el verdadero origen de la navidad?</vt:lpstr>
      <vt:lpstr>Diapositiva 83</vt:lpstr>
      <vt:lpstr>Diapositiva 84</vt:lpstr>
      <vt:lpstr>Diapositiva 85</vt:lpstr>
      <vt:lpstr>¿Existe algún mandato para observar la fecha de su muerte?</vt:lpstr>
      <vt:lpstr>¿Se han adoptado otras costumbres paganas?</vt:lpstr>
      <vt:lpstr>Diapositiva 88</vt:lpstr>
      <vt:lpstr>Diapositiva 89</vt:lpstr>
      <vt:lpstr>Diapositiva 90</vt:lpstr>
      <vt:lpstr>Diapositiva 91</vt:lpstr>
      <vt:lpstr>Diapositiva 92</vt:lpstr>
      <vt:lpstr>Diapositiva 93</vt:lpstr>
      <vt:lpstr>Diapositiva 94</vt:lpstr>
      <vt:lpstr> ¿ES BIBLICO EL INTERCAMBIO DE REGALOS? </vt:lpstr>
      <vt:lpstr>Diapositiva 96</vt:lpstr>
      <vt:lpstr>Diapositiva 97</vt:lpstr>
      <vt:lpstr>Diapositiva 98</vt:lpstr>
      <vt:lpstr>Diapositiva 99</vt:lpstr>
      <vt:lpstr>Diapositiva 100</vt:lpstr>
      <vt:lpstr>Diapositiva 101</vt:lpstr>
      <vt:lpstr> ¿POR QUÉ LE LLEVARON REGALOS A CRISTO? </vt:lpstr>
      <vt:lpstr>Diapositiva 103</vt:lpstr>
      <vt:lpstr>Diapositiva 104</vt:lpstr>
      <vt:lpstr>Diapositiva 105</vt:lpstr>
      <vt:lpstr>Diapositiva 106</vt:lpstr>
      <vt:lpstr>Diapositiva 107</vt:lpstr>
      <vt:lpstr>Diapositiva 108</vt:lpstr>
      <vt:lpstr>¿Qué nos dice la Palabra de Dios al respecto?</vt:lpstr>
      <vt:lpstr>Diapositiva 110</vt:lpstr>
      <vt:lpstr>Diapositiva 111</vt:lpstr>
      <vt:lpstr>Diapositiva 112</vt:lpstr>
      <vt:lpstr>¿Cuál es la clase de adoración que Dios acepta?</vt:lpstr>
      <vt:lpstr>¿Cómo nos considera Dios si no aplicamos su Palabra en nuestra vida?</vt:lpstr>
      <vt:lpstr>Diapositiva 115</vt:lpstr>
      <vt:lpstr>Diapositiva 116</vt:lpstr>
      <vt:lpstr>Diapositiva 117</vt:lpstr>
      <vt:lpstr>Diapositiva 118</vt:lpstr>
      <vt:lpstr>Diapositiva 119</vt:lpstr>
      <vt:lpstr>¿En realidad donde nos encontramos?</vt:lpstr>
      <vt:lpstr>Diapositiva 121</vt:lpstr>
      <vt:lpstr>Diapositiva 122</vt:lpstr>
      <vt:lpstr>Diapositiva 123</vt:lpstr>
      <vt:lpstr>Diapositiva 124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HUMBERTO</dc:creator>
  <cp:lastModifiedBy>FAMILIA FIERRO CH</cp:lastModifiedBy>
  <cp:revision>585</cp:revision>
  <dcterms:created xsi:type="dcterms:W3CDTF">2010-01-28T11:26:12Z</dcterms:created>
  <dcterms:modified xsi:type="dcterms:W3CDTF">2011-02-28T21:48:16Z</dcterms:modified>
</cp:coreProperties>
</file>